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301" r:id="rId4"/>
    <p:sldId id="316" r:id="rId5"/>
    <p:sldId id="312" r:id="rId6"/>
    <p:sldId id="303" r:id="rId7"/>
    <p:sldId id="304" r:id="rId8"/>
    <p:sldId id="305" r:id="rId9"/>
    <p:sldId id="307" r:id="rId10"/>
    <p:sldId id="309" r:id="rId11"/>
    <p:sldId id="315" r:id="rId12"/>
    <p:sldId id="308" r:id="rId13"/>
    <p:sldId id="313" r:id="rId14"/>
    <p:sldId id="314" r:id="rId15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49"/>
    <p:restoredTop sz="94610"/>
  </p:normalViewPr>
  <p:slideViewPr>
    <p:cSldViewPr snapToGrid="0" snapToObjects="1">
      <p:cViewPr varScale="1">
        <p:scale>
          <a:sx n="164" d="100"/>
          <a:sy n="164" d="100"/>
        </p:scale>
        <p:origin x="31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8456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BFC24B-09F6-4FD8-9656-2E5611A200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6452EE-F4CB-12CD-0103-1DB9F2970A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2980A70-6872-C34B-9E5D-15ABF45205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5E19FF-22A8-EC0D-EB49-25F18E0D6DF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7636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DCD860-14E2-C075-F680-53F2B0BF25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50DCDC-D1AF-414C-6231-964741FD39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880569-0A2A-95FE-08DF-7F400D4173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37D2CB-8F5F-60EC-A4E1-415034955B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5488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1D0E4F-09CF-E196-78E5-E31ED5D31E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E4FF058-E929-A27E-B5C2-DD31E9765D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EEDC7D6-B421-4227-218A-2BA8E89123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189241-CFD7-0EF2-4BD4-C697BE353F2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7531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742347-F974-691B-73C8-9835A0A2D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C4BA68C-B336-23DC-702D-360E90B794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05BF246-3A40-5CCF-D5B2-E2FC858035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855A1F-1EF8-722A-EDBB-423A68457BF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092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7E55DD-4260-8081-E9F2-37A469CDAC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5B4D08C-1E13-201C-8407-FFFD7C29FA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759FBBB-01B8-87AA-A89F-8023B9DCB4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AD1F89-DE7E-826B-8993-7F5433B80E7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660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2692D7-15AD-B588-3B18-528279FAD2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CE17F02-9323-F831-776A-063371D4BC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17F5F2-B652-A668-73A1-62648ECAAF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B2E365-240F-7564-EBD4-6295828608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5058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B27949-3C0D-30FF-540F-97F10B67D2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3B8762E-B7CB-3DC8-3A17-32ACB1FB5C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228033-8421-F3F5-B337-77F275EF2B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651997-6804-1345-B2FE-10971EBEDA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2937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B96FD3-9DA6-3640-6357-D1C5FED9EC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3D491AF-0C4D-4D21-2BA1-7AB985C9AA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A62E111-4EE8-F478-BF71-31703B48A2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F57010-5F9C-C10F-2D21-1448D383B9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3376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A6AACD-CE16-FC38-D5C9-70214CE57A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3F82AF-3B22-D100-2989-471B6760D1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D5DE6E8-8272-249D-A86B-374AF4F576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FDC1D4-7D48-80EC-5C7C-E4504B8955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384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FA64E2-11FA-6277-07EB-A74CED169E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8D05762-C06F-C59E-3592-246247FAA2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8D3B39C-89D8-65A6-E5ED-D2DC38A0C3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AB8963-C230-38CB-2C8D-A63E4DD8843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7025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C7A2F7-DFA2-7A62-E6F0-E6469530A2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FB9048C-4573-DB2B-9203-380D1D48C8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5ED7B09-04CE-FF73-5000-8C0B85A31D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B57055-8853-6070-6B5A-924014F0415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2930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424816-AC55-87FC-7C06-974DD98153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5EBD7ED-A2DA-1ABD-63E9-C2F8D39BCB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479D336-5A47-2081-BBBD-6652C1EC99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8E8B42-BBA9-6099-768F-62363C0625C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822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E080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502920"/>
            <a:ext cx="8412480" cy="0"/>
          </a:xfrm>
          <a:prstGeom prst="line">
            <a:avLst/>
          </a:prstGeom>
          <a:noFill/>
          <a:ln w="9525">
            <a:solidFill>
              <a:srgbClr val="B05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84048" y="292608"/>
            <a:ext cx="91440" cy="91440"/>
          </a:xfrm>
          <a:prstGeom prst="ellipse">
            <a:avLst/>
          </a:prstGeom>
          <a:solidFill>
            <a:srgbClr val="FF8A40"/>
          </a:solidFill>
          <a:ln w="12700">
            <a:solidFill>
              <a:srgbClr val="FF8A4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20116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" sz="900" kern="0" spc="400" dirty="0">
                <a:solidFill>
                  <a:srgbClr val="E553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ё</a:t>
            </a:r>
            <a:r>
              <a:rPr lang="en-US" sz="900" kern="0" spc="400" dirty="0">
                <a:solidFill>
                  <a:srgbClr val="E553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PRSTCON · DEPARTURES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120640" y="20116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E553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26.05.2026 · MOW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4640580"/>
            <a:ext cx="8412480" cy="0"/>
          </a:xfrm>
          <a:prstGeom prst="line">
            <a:avLst/>
          </a:prstGeom>
          <a:noFill/>
          <a:ln w="6350">
            <a:solidFill>
              <a:srgbClr val="B05520"/>
            </a:solidFill>
            <a:prstDash val="dash"/>
          </a:ln>
        </p:spPr>
      </p:sp>
      <p:sp>
        <p:nvSpPr>
          <p:cNvPr id="9" name="Text 7"/>
          <p:cNvSpPr/>
          <p:nvPr/>
        </p:nvSpPr>
        <p:spPr>
          <a:xfrm>
            <a:off x="548640" y="1463040"/>
            <a:ext cx="80467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ru-RU" sz="4800" b="1" kern="0" spc="100" dirty="0">
                <a:solidFill>
                  <a:srgbClr val="FF8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Сработки сканеров и </a:t>
            </a:r>
            <a:r>
              <a:rPr lang="en-US" sz="4800" b="1" kern="0" spc="100" dirty="0">
                <a:solidFill>
                  <a:srgbClr val="FF8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open-source </a:t>
            </a:r>
            <a:r>
              <a:rPr lang="ru-RU" sz="4800" b="1" kern="0" spc="100" dirty="0" err="1">
                <a:solidFill>
                  <a:srgbClr val="FF8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триажер</a:t>
            </a:r>
            <a:r>
              <a:rPr lang="ru-RU" sz="4800" b="1" kern="0" spc="100" dirty="0">
                <a:solidFill>
                  <a:srgbClr val="FF8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 для </a:t>
            </a:r>
            <a:r>
              <a:rPr lang="en-US" sz="4800" b="1" kern="0" spc="100" dirty="0">
                <a:solidFill>
                  <a:srgbClr val="FF8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Nuclei </a:t>
            </a:r>
          </a:p>
        </p:txBody>
      </p:sp>
      <p:sp>
        <p:nvSpPr>
          <p:cNvPr id="11" name="Text 9"/>
          <p:cNvSpPr/>
          <p:nvPr/>
        </p:nvSpPr>
        <p:spPr>
          <a:xfrm>
            <a:off x="548640" y="411480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400" dirty="0">
                <a:solidFill>
                  <a:srgbClr val="E553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RUSLAN SAFIULIN · 26.05.2026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80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C6F1758-0BB1-26EF-F05B-74D420112A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B1801C97-6930-2536-5E72-D2C69A51C1E3}"/>
              </a:ext>
            </a:extLst>
          </p:cNvPr>
          <p:cNvSpPr/>
          <p:nvPr/>
        </p:nvSpPr>
        <p:spPr>
          <a:xfrm>
            <a:off x="365760" y="502920"/>
            <a:ext cx="8412480" cy="0"/>
          </a:xfrm>
          <a:prstGeom prst="line">
            <a:avLst/>
          </a:prstGeom>
          <a:noFill/>
          <a:ln w="9525">
            <a:solidFill>
              <a:srgbClr val="B05520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578D7859-FB9F-392C-B42E-E21663B9F889}"/>
              </a:ext>
            </a:extLst>
          </p:cNvPr>
          <p:cNvSpPr/>
          <p:nvPr/>
        </p:nvSpPr>
        <p:spPr>
          <a:xfrm>
            <a:off x="384048" y="292608"/>
            <a:ext cx="91440" cy="91440"/>
          </a:xfrm>
          <a:prstGeom prst="ellipse">
            <a:avLst/>
          </a:prstGeom>
          <a:solidFill>
            <a:srgbClr val="FF8A40"/>
          </a:solidFill>
          <a:ln w="12700">
            <a:solidFill>
              <a:srgbClr val="FF8A40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513E4967-8181-3CD1-C20B-D4799C0CC54C}"/>
              </a:ext>
            </a:extLst>
          </p:cNvPr>
          <p:cNvSpPr/>
          <p:nvPr/>
        </p:nvSpPr>
        <p:spPr>
          <a:xfrm>
            <a:off x="566928" y="20116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" sz="900" kern="0" spc="400" dirty="0">
                <a:solidFill>
                  <a:srgbClr val="E553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ё</a:t>
            </a:r>
            <a:r>
              <a:rPr lang="en-US" sz="900" kern="0" spc="400" dirty="0">
                <a:solidFill>
                  <a:srgbClr val="E553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PRSTCON · DEPARTURES</a:t>
            </a:r>
            <a:endParaRPr lang="en-US" sz="9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5D49A7F0-3B30-A267-BF14-294C0943BF42}"/>
              </a:ext>
            </a:extLst>
          </p:cNvPr>
          <p:cNvSpPr/>
          <p:nvPr/>
        </p:nvSpPr>
        <p:spPr>
          <a:xfrm>
            <a:off x="5120640" y="20116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E553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26.05.2026 · MOW</a:t>
            </a:r>
            <a:endParaRPr lang="en-US" sz="900" dirty="0"/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4AA2FD60-A04C-FB80-7667-CD00D9A030FD}"/>
              </a:ext>
            </a:extLst>
          </p:cNvPr>
          <p:cNvSpPr/>
          <p:nvPr/>
        </p:nvSpPr>
        <p:spPr>
          <a:xfrm>
            <a:off x="365760" y="4640580"/>
            <a:ext cx="8412480" cy="0"/>
          </a:xfrm>
          <a:prstGeom prst="line">
            <a:avLst/>
          </a:prstGeom>
          <a:noFill/>
          <a:ln w="6350">
            <a:solidFill>
              <a:srgbClr val="B05520"/>
            </a:solidFill>
            <a:prstDash val="dash"/>
          </a:ln>
        </p:spPr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BB9ED752-AA89-00A7-53F6-1AD896DEE63A}"/>
              </a:ext>
            </a:extLst>
          </p:cNvPr>
          <p:cNvSpPr/>
          <p:nvPr/>
        </p:nvSpPr>
        <p:spPr>
          <a:xfrm>
            <a:off x="548639" y="914400"/>
            <a:ext cx="578963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ru-RU" sz="2200" b="1" kern="0" spc="400" dirty="0">
                <a:solidFill>
                  <a:srgbClr val="FF8A40"/>
                </a:solidFill>
                <a:latin typeface="Arial Black" pitchFamily="34" charset="0"/>
                <a:cs typeface="Arial Black" pitchFamily="34" charset="-120"/>
              </a:rPr>
              <a:t>УВЕРЕННОСТЬ ЧЕРЕЗ АТАКУ</a:t>
            </a:r>
            <a:endParaRPr lang="en-US" sz="2200" dirty="0"/>
          </a:p>
        </p:txBody>
      </p:sp>
      <p:sp>
        <p:nvSpPr>
          <p:cNvPr id="6" name="Text 6">
            <a:extLst>
              <a:ext uri="{FF2B5EF4-FFF2-40B4-BE49-F238E27FC236}">
                <a16:creationId xmlns:a16="http://schemas.microsoft.com/office/drawing/2014/main" id="{C656308A-5C73-D997-F51B-E3A0B4F0EFCB}"/>
              </a:ext>
            </a:extLst>
          </p:cNvPr>
          <p:cNvSpPr/>
          <p:nvPr/>
        </p:nvSpPr>
        <p:spPr>
          <a:xfrm>
            <a:off x="566928" y="621793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kern="0" spc="300" dirty="0">
                <a:solidFill>
                  <a:srgbClr val="B055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— SLIDE </a:t>
            </a:r>
            <a:r>
              <a:rPr lang="ru-RU" sz="800" kern="0" spc="300" dirty="0">
                <a:solidFill>
                  <a:srgbClr val="B055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</a:t>
            </a:r>
            <a:r>
              <a:rPr lang="en-US" sz="800" kern="0" spc="300" dirty="0">
                <a:solidFill>
                  <a:srgbClr val="B055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—</a:t>
            </a:r>
            <a:endParaRPr lang="en-US" sz="8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BA69498-41E9-B21F-5C14-60B767CE078F}"/>
              </a:ext>
            </a:extLst>
          </p:cNvPr>
          <p:cNvSpPr txBox="1"/>
          <p:nvPr/>
        </p:nvSpPr>
        <p:spPr>
          <a:xfrm>
            <a:off x="548638" y="1547948"/>
            <a:ext cx="7793189" cy="24645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500" b="0" dirty="0">
                <a:solidFill>
                  <a:srgbClr val="7EE787"/>
                </a:solidFill>
                <a:latin typeface="Consolas"/>
              </a:rPr>
              <a:t>// </a:t>
            </a:r>
            <a:r>
              <a:rPr sz="1500" b="0" dirty="0" err="1">
                <a:solidFill>
                  <a:srgbClr val="7EE787"/>
                </a:solidFill>
                <a:latin typeface="Consolas"/>
              </a:rPr>
              <a:t>атакуем</a:t>
            </a:r>
            <a:r>
              <a:rPr sz="1500" b="0" dirty="0">
                <a:solidFill>
                  <a:srgbClr val="7EE787"/>
                </a:solidFill>
                <a:latin typeface="Consolas"/>
              </a:rPr>
              <a:t> </a:t>
            </a:r>
            <a:r>
              <a:rPr sz="1500" b="0" dirty="0" err="1">
                <a:solidFill>
                  <a:srgbClr val="7EE787"/>
                </a:solidFill>
                <a:latin typeface="Consolas"/>
              </a:rPr>
              <a:t>вердикт</a:t>
            </a:r>
            <a:r>
              <a:rPr sz="1500" b="0" dirty="0">
                <a:solidFill>
                  <a:srgbClr val="7EE787"/>
                </a:solidFill>
                <a:latin typeface="Consolas"/>
              </a:rPr>
              <a:t> → </a:t>
            </a:r>
            <a:r>
              <a:rPr sz="1500" b="0" dirty="0" err="1">
                <a:solidFill>
                  <a:srgbClr val="7EE787"/>
                </a:solidFill>
                <a:latin typeface="Consolas"/>
              </a:rPr>
              <a:t>балл</a:t>
            </a:r>
            <a:r>
              <a:rPr lang="ru-RU" sz="1500" dirty="0">
                <a:solidFill>
                  <a:srgbClr val="7EE787"/>
                </a:solidFill>
                <a:latin typeface="Consolas"/>
              </a:rPr>
              <a:t>ы</a:t>
            </a:r>
            <a:r>
              <a:rPr sz="1500" b="0" dirty="0">
                <a:solidFill>
                  <a:srgbClr val="7EE787"/>
                </a:solidFill>
                <a:latin typeface="Consolas"/>
              </a:rPr>
              <a:t> </a:t>
            </a:r>
            <a:r>
              <a:rPr sz="1500" b="0" dirty="0" err="1">
                <a:solidFill>
                  <a:srgbClr val="7EE787"/>
                </a:solidFill>
                <a:latin typeface="Consolas"/>
              </a:rPr>
              <a:t>из</a:t>
            </a:r>
            <a:r>
              <a:rPr sz="1500" b="0" dirty="0">
                <a:solidFill>
                  <a:srgbClr val="7EE787"/>
                </a:solidFill>
                <a:latin typeface="Consolas"/>
              </a:rPr>
              <a:t> </a:t>
            </a:r>
            <a:r>
              <a:rPr sz="1500" b="0" dirty="0" err="1">
                <a:solidFill>
                  <a:srgbClr val="7EE787"/>
                </a:solidFill>
                <a:latin typeface="Consolas"/>
              </a:rPr>
              <a:t>таблицы</a:t>
            </a:r>
            <a:r>
              <a:rPr sz="1500" b="0" dirty="0">
                <a:solidFill>
                  <a:srgbClr val="7EE787"/>
                </a:solidFill>
                <a:latin typeface="Consolas"/>
              </a:rPr>
              <a:t> </a:t>
            </a:r>
            <a:r>
              <a:rPr sz="1500" b="0" dirty="0" err="1">
                <a:solidFill>
                  <a:srgbClr val="7EE787"/>
                </a:solidFill>
                <a:latin typeface="Consolas"/>
              </a:rPr>
              <a:t>якорей</a:t>
            </a:r>
            <a:endParaRPr sz="1500" b="0" dirty="0">
              <a:solidFill>
                <a:srgbClr val="7EE787"/>
              </a:solidFill>
              <a:latin typeface="Consolas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500" dirty="0">
                <a:latin typeface="Consolas"/>
              </a:rPr>
              <a:t>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500" b="0" dirty="0">
                <a:solidFill>
                  <a:srgbClr val="E6EDF3"/>
                </a:solidFill>
                <a:latin typeface="Consolas"/>
              </a:rPr>
              <a:t>{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500" b="0" dirty="0">
                <a:solidFill>
                  <a:srgbClr val="E6EDF3"/>
                </a:solidFill>
                <a:latin typeface="Consolas"/>
              </a:rPr>
              <a:t>  </a:t>
            </a:r>
            <a:r>
              <a:rPr sz="1500" b="0" dirty="0">
                <a:solidFill>
                  <a:srgbClr val="4FD1C5"/>
                </a:solidFill>
                <a:latin typeface="Consolas"/>
              </a:rPr>
              <a:t>"</a:t>
            </a:r>
            <a:r>
              <a:rPr sz="1500" b="0" dirty="0" err="1">
                <a:solidFill>
                  <a:srgbClr val="4FD1C5"/>
                </a:solidFill>
                <a:latin typeface="Consolas"/>
              </a:rPr>
              <a:t>confidence_score</a:t>
            </a:r>
            <a:r>
              <a:rPr sz="1500" b="0" dirty="0">
                <a:solidFill>
                  <a:srgbClr val="4FD1C5"/>
                </a:solidFill>
                <a:latin typeface="Consolas"/>
              </a:rPr>
              <a:t>"</a:t>
            </a:r>
            <a:r>
              <a:rPr sz="1500" b="0" dirty="0">
                <a:solidFill>
                  <a:srgbClr val="8B949E"/>
                </a:solidFill>
                <a:latin typeface="Consolas"/>
              </a:rPr>
              <a:t>: </a:t>
            </a:r>
            <a:r>
              <a:rPr sz="1500" b="0" dirty="0">
                <a:solidFill>
                  <a:srgbClr val="D2A8FF"/>
                </a:solidFill>
                <a:latin typeface="Consolas"/>
              </a:rPr>
              <a:t>0.</a:t>
            </a:r>
            <a:r>
              <a:rPr lang="ru-RU" sz="1500" b="0" dirty="0">
                <a:solidFill>
                  <a:srgbClr val="D2A8FF"/>
                </a:solidFill>
                <a:latin typeface="Consolas"/>
              </a:rPr>
              <a:t>7</a:t>
            </a:r>
            <a:r>
              <a:rPr sz="1500" b="0" dirty="0">
                <a:solidFill>
                  <a:srgbClr val="D2A8FF"/>
                </a:solidFill>
                <a:latin typeface="Consolas"/>
              </a:rPr>
              <a:t>5</a:t>
            </a:r>
            <a:r>
              <a:rPr sz="1500" b="0" dirty="0">
                <a:solidFill>
                  <a:srgbClr val="8B949E"/>
                </a:solidFill>
                <a:latin typeface="Consolas"/>
              </a:rPr>
              <a:t>,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500" b="0" dirty="0">
                <a:solidFill>
                  <a:srgbClr val="E6EDF3"/>
                </a:solidFill>
                <a:latin typeface="Consolas"/>
              </a:rPr>
              <a:t>  </a:t>
            </a:r>
            <a:r>
              <a:rPr sz="1500" b="0" dirty="0">
                <a:solidFill>
                  <a:srgbClr val="4FD1C5"/>
                </a:solidFill>
                <a:latin typeface="Consolas"/>
              </a:rPr>
              <a:t>"</a:t>
            </a:r>
            <a:r>
              <a:rPr sz="1500" b="0" dirty="0" err="1">
                <a:solidFill>
                  <a:srgbClr val="4FD1C5"/>
                </a:solidFill>
                <a:latin typeface="Consolas"/>
              </a:rPr>
              <a:t>confidence_anchor</a:t>
            </a:r>
            <a:r>
              <a:rPr sz="1500" b="0" dirty="0">
                <a:solidFill>
                  <a:srgbClr val="4FD1C5"/>
                </a:solidFill>
                <a:latin typeface="Consolas"/>
              </a:rPr>
              <a:t>"</a:t>
            </a:r>
            <a:r>
              <a:rPr sz="1500" b="0" dirty="0">
                <a:solidFill>
                  <a:srgbClr val="8B949E"/>
                </a:solidFill>
                <a:latin typeface="Consolas"/>
              </a:rPr>
              <a:t>: </a:t>
            </a:r>
            <a:r>
              <a:rPr sz="1500" b="0" dirty="0">
                <a:solidFill>
                  <a:srgbClr val="A5D6FF"/>
                </a:solidFill>
                <a:latin typeface="Consolas"/>
              </a:rPr>
              <a:t>"</a:t>
            </a:r>
            <a:r>
              <a:rPr lang="en-US" sz="1500" b="0" dirty="0">
                <a:solidFill>
                  <a:srgbClr val="A5D6FF"/>
                </a:solidFill>
                <a:latin typeface="Consolas"/>
              </a:rPr>
              <a:t>F</a:t>
            </a:r>
            <a:r>
              <a:rPr sz="1500" b="0" dirty="0">
                <a:solidFill>
                  <a:srgbClr val="A5D6FF"/>
                </a:solidFill>
                <a:latin typeface="Consolas"/>
              </a:rPr>
              <a:t>"</a:t>
            </a:r>
            <a:r>
              <a:rPr sz="1500" b="0" dirty="0">
                <a:solidFill>
                  <a:srgbClr val="8B949E"/>
                </a:solidFill>
                <a:latin typeface="Consolas"/>
              </a:rPr>
              <a:t>,</a:t>
            </a:r>
            <a:r>
              <a:rPr lang="en-US" sz="1500" dirty="0">
                <a:solidFill>
                  <a:srgbClr val="8B949E"/>
                </a:solidFill>
                <a:latin typeface="Consolas"/>
              </a:rPr>
              <a:t> // </a:t>
            </a:r>
            <a:r>
              <a:rPr lang="ru-RU" sz="1500" dirty="0">
                <a:solidFill>
                  <a:srgbClr val="8B949E"/>
                </a:solidFill>
                <a:latin typeface="Consolas"/>
              </a:rPr>
              <a:t>подтверждение по контенту</a:t>
            </a:r>
            <a:r>
              <a:rPr lang="en-US" sz="1500" b="0" dirty="0">
                <a:solidFill>
                  <a:srgbClr val="8B949E"/>
                </a:solidFill>
                <a:latin typeface="Consolas"/>
              </a:rPr>
              <a:t>  </a:t>
            </a:r>
            <a:endParaRPr sz="1500" b="0" dirty="0">
              <a:solidFill>
                <a:srgbClr val="8B949E"/>
              </a:solidFill>
              <a:latin typeface="Consolas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500" b="0" dirty="0">
                <a:solidFill>
                  <a:srgbClr val="E6EDF3"/>
                </a:solidFill>
                <a:latin typeface="Consolas"/>
              </a:rPr>
              <a:t>  </a:t>
            </a:r>
            <a:r>
              <a:rPr sz="1500" b="0" dirty="0">
                <a:solidFill>
                  <a:srgbClr val="4FD1C5"/>
                </a:solidFill>
                <a:latin typeface="Consolas"/>
              </a:rPr>
              <a:t>"</a:t>
            </a:r>
            <a:r>
              <a:rPr sz="1500" b="0" dirty="0" err="1">
                <a:solidFill>
                  <a:srgbClr val="4FD1C5"/>
                </a:solidFill>
                <a:latin typeface="Consolas"/>
              </a:rPr>
              <a:t>confidence_red_team_count</a:t>
            </a:r>
            <a:r>
              <a:rPr sz="1500" b="0" dirty="0">
                <a:solidFill>
                  <a:srgbClr val="4FD1C5"/>
                </a:solidFill>
                <a:latin typeface="Consolas"/>
              </a:rPr>
              <a:t>"</a:t>
            </a:r>
            <a:r>
              <a:rPr sz="1500" b="0" dirty="0">
                <a:solidFill>
                  <a:srgbClr val="8B949E"/>
                </a:solidFill>
                <a:latin typeface="Consolas"/>
              </a:rPr>
              <a:t>: </a:t>
            </a:r>
            <a:r>
              <a:rPr sz="1500" b="0" dirty="0">
                <a:solidFill>
                  <a:srgbClr val="D2A8FF"/>
                </a:solidFill>
                <a:latin typeface="Consolas"/>
              </a:rPr>
              <a:t>0</a:t>
            </a:r>
            <a:r>
              <a:rPr sz="1500" b="0" dirty="0">
                <a:solidFill>
                  <a:srgbClr val="8B949E"/>
                </a:solidFill>
                <a:latin typeface="Consolas"/>
              </a:rPr>
              <a:t>,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500" b="0" dirty="0">
                <a:solidFill>
                  <a:srgbClr val="E6EDF3"/>
                </a:solidFill>
                <a:latin typeface="Consolas"/>
              </a:rPr>
              <a:t>  </a:t>
            </a:r>
            <a:r>
              <a:rPr sz="1500" b="0" dirty="0">
                <a:solidFill>
                  <a:srgbClr val="4FD1C5"/>
                </a:solidFill>
                <a:latin typeface="Consolas"/>
              </a:rPr>
              <a:t>"</a:t>
            </a:r>
            <a:r>
              <a:rPr sz="1500" b="0" dirty="0" err="1">
                <a:solidFill>
                  <a:srgbClr val="4FD1C5"/>
                </a:solidFill>
                <a:latin typeface="Consolas"/>
              </a:rPr>
              <a:t>confidence_reason_code</a:t>
            </a:r>
            <a:r>
              <a:rPr sz="1500" b="0" dirty="0">
                <a:solidFill>
                  <a:srgbClr val="4FD1C5"/>
                </a:solidFill>
                <a:latin typeface="Consolas"/>
              </a:rPr>
              <a:t>"</a:t>
            </a:r>
            <a:r>
              <a:rPr sz="1500" b="0" dirty="0">
                <a:solidFill>
                  <a:srgbClr val="8B949E"/>
                </a:solidFill>
                <a:latin typeface="Consolas"/>
              </a:rPr>
              <a:t>: </a:t>
            </a:r>
            <a:r>
              <a:rPr sz="1500" b="0" dirty="0">
                <a:solidFill>
                  <a:srgbClr val="A5D6FF"/>
                </a:solidFill>
                <a:latin typeface="Consolas"/>
              </a:rPr>
              <a:t>"</a:t>
            </a:r>
            <a:r>
              <a:rPr sz="1500" b="0" dirty="0" err="1">
                <a:solidFill>
                  <a:srgbClr val="A5D6FF"/>
                </a:solidFill>
                <a:latin typeface="Consolas"/>
              </a:rPr>
              <a:t>endpoint_exposed_values_masked</a:t>
            </a:r>
            <a:r>
              <a:rPr sz="1500" b="0" dirty="0">
                <a:solidFill>
                  <a:srgbClr val="A5D6FF"/>
                </a:solidFill>
                <a:latin typeface="Consolas"/>
              </a:rPr>
              <a:t>"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500" b="0" dirty="0">
                <a:solidFill>
                  <a:srgbClr val="E6EDF3"/>
                </a:solidFill>
                <a:latin typeface="Consolas"/>
              </a:rPr>
              <a:t>}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500" dirty="0">
                <a:latin typeface="Consola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14003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80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03EACB-A560-CB64-E399-6AEC3AF0A6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0454D262-A1D0-7EC4-AD95-8EAAFB4CBA56}"/>
              </a:ext>
            </a:extLst>
          </p:cNvPr>
          <p:cNvSpPr/>
          <p:nvPr/>
        </p:nvSpPr>
        <p:spPr>
          <a:xfrm>
            <a:off x="365760" y="502920"/>
            <a:ext cx="8412480" cy="0"/>
          </a:xfrm>
          <a:prstGeom prst="line">
            <a:avLst/>
          </a:prstGeom>
          <a:noFill/>
          <a:ln w="9525">
            <a:solidFill>
              <a:srgbClr val="B05520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1D10E207-C8A9-D1A1-7A12-8018E4393E60}"/>
              </a:ext>
            </a:extLst>
          </p:cNvPr>
          <p:cNvSpPr/>
          <p:nvPr/>
        </p:nvSpPr>
        <p:spPr>
          <a:xfrm>
            <a:off x="384048" y="292608"/>
            <a:ext cx="91440" cy="91440"/>
          </a:xfrm>
          <a:prstGeom prst="ellipse">
            <a:avLst/>
          </a:prstGeom>
          <a:solidFill>
            <a:srgbClr val="FF8A40"/>
          </a:solidFill>
          <a:ln w="12700">
            <a:solidFill>
              <a:srgbClr val="FF8A40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C8AE4183-6B24-0770-2517-D10D947F0F36}"/>
              </a:ext>
            </a:extLst>
          </p:cNvPr>
          <p:cNvSpPr/>
          <p:nvPr/>
        </p:nvSpPr>
        <p:spPr>
          <a:xfrm>
            <a:off x="566928" y="20116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" sz="900" kern="0" spc="400" dirty="0">
                <a:solidFill>
                  <a:srgbClr val="E553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ё</a:t>
            </a:r>
            <a:r>
              <a:rPr lang="en-US" sz="900" kern="0" spc="400" dirty="0">
                <a:solidFill>
                  <a:srgbClr val="E553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PRSTCON · DEPARTURES</a:t>
            </a:r>
            <a:endParaRPr lang="en-US" sz="9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A92B59FC-C6CE-9B31-B075-4D5DD1C9E401}"/>
              </a:ext>
            </a:extLst>
          </p:cNvPr>
          <p:cNvSpPr/>
          <p:nvPr/>
        </p:nvSpPr>
        <p:spPr>
          <a:xfrm>
            <a:off x="5120640" y="20116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E553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26.05.2026 · MOW</a:t>
            </a:r>
            <a:endParaRPr lang="en-US" sz="900" dirty="0"/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53BE6418-1C17-98FE-BB2A-9AE15CE40586}"/>
              </a:ext>
            </a:extLst>
          </p:cNvPr>
          <p:cNvSpPr/>
          <p:nvPr/>
        </p:nvSpPr>
        <p:spPr>
          <a:xfrm>
            <a:off x="365760" y="4640580"/>
            <a:ext cx="8412480" cy="0"/>
          </a:xfrm>
          <a:prstGeom prst="line">
            <a:avLst/>
          </a:prstGeom>
          <a:noFill/>
          <a:ln w="6350">
            <a:solidFill>
              <a:srgbClr val="B05520"/>
            </a:solidFill>
            <a:prstDash val="dash"/>
          </a:ln>
        </p:spPr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71FE7246-4436-0879-55FF-F5A89CF6C6F2}"/>
              </a:ext>
            </a:extLst>
          </p:cNvPr>
          <p:cNvSpPr/>
          <p:nvPr/>
        </p:nvSpPr>
        <p:spPr>
          <a:xfrm>
            <a:off x="548639" y="914400"/>
            <a:ext cx="578963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ru-RU" sz="2200" b="1" kern="0" spc="400" dirty="0">
                <a:solidFill>
                  <a:srgbClr val="FF8A40"/>
                </a:solidFill>
                <a:latin typeface="Arial Black" pitchFamily="34" charset="0"/>
                <a:cs typeface="Arial Black" pitchFamily="34" charset="-120"/>
              </a:rPr>
              <a:t>МАРШРУТИЗАЦИЯ</a:t>
            </a:r>
            <a:endParaRPr lang="en-US" sz="2200" dirty="0"/>
          </a:p>
        </p:txBody>
      </p:sp>
      <p:sp>
        <p:nvSpPr>
          <p:cNvPr id="6" name="Text 6">
            <a:extLst>
              <a:ext uri="{FF2B5EF4-FFF2-40B4-BE49-F238E27FC236}">
                <a16:creationId xmlns:a16="http://schemas.microsoft.com/office/drawing/2014/main" id="{FF6171AD-ABEF-FF3B-2294-12E24C284172}"/>
              </a:ext>
            </a:extLst>
          </p:cNvPr>
          <p:cNvSpPr/>
          <p:nvPr/>
        </p:nvSpPr>
        <p:spPr>
          <a:xfrm>
            <a:off x="566928" y="621793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kern="0" spc="300" dirty="0">
                <a:solidFill>
                  <a:srgbClr val="B055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— SLIDE </a:t>
            </a:r>
            <a:r>
              <a:rPr lang="ru-RU" sz="800" kern="0" spc="300" dirty="0">
                <a:solidFill>
                  <a:srgbClr val="B055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11</a:t>
            </a:r>
            <a:r>
              <a:rPr lang="en-US" sz="800" kern="0" spc="300" dirty="0">
                <a:solidFill>
                  <a:srgbClr val="B055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—</a:t>
            </a:r>
            <a:endParaRPr lang="en-US" sz="800" dirty="0"/>
          </a:p>
        </p:txBody>
      </p:sp>
      <p:sp>
        <p:nvSpPr>
          <p:cNvPr id="45" name="Rounded Rectangle 15">
            <a:extLst>
              <a:ext uri="{FF2B5EF4-FFF2-40B4-BE49-F238E27FC236}">
                <a16:creationId xmlns:a16="http://schemas.microsoft.com/office/drawing/2014/main" id="{5F0E7B7C-0CAB-0D46-435C-D2D55B4B082E}"/>
              </a:ext>
            </a:extLst>
          </p:cNvPr>
          <p:cNvSpPr/>
          <p:nvPr/>
        </p:nvSpPr>
        <p:spPr>
          <a:xfrm>
            <a:off x="5990369" y="2548223"/>
            <a:ext cx="2674620" cy="788670"/>
          </a:xfrm>
          <a:prstGeom prst="roundRect">
            <a:avLst>
              <a:gd name="adj" fmla="val 10000"/>
            </a:avLst>
          </a:prstGeom>
          <a:solidFill>
            <a:srgbClr val="1C2430"/>
          </a:solidFill>
          <a:ln w="22225">
            <a:solidFill>
              <a:srgbClr val="6CA8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ru-RU" sz="1600" b="1" dirty="0">
                <a:solidFill>
                  <a:srgbClr val="6CA8FF"/>
                </a:solidFill>
                <a:latin typeface="Consolas"/>
              </a:rPr>
              <a:t>Эксперт</a:t>
            </a:r>
            <a:r>
              <a:rPr lang="en-US" sz="1600" b="1" dirty="0">
                <a:solidFill>
                  <a:srgbClr val="6CA8FF"/>
                </a:solidFill>
                <a:latin typeface="Consolas"/>
              </a:rPr>
              <a:t>/</a:t>
            </a:r>
            <a:r>
              <a:rPr lang="ru-RU" sz="1600" b="1" dirty="0">
                <a:solidFill>
                  <a:srgbClr val="6CA8FF"/>
                </a:solidFill>
                <a:latin typeface="Consolas"/>
              </a:rPr>
              <a:t>ИИ-аналитик</a:t>
            </a:r>
            <a:endParaRPr sz="1600" b="1" dirty="0">
              <a:solidFill>
                <a:srgbClr val="6CA8FF"/>
              </a:solidFill>
              <a:latin typeface="Consolas"/>
            </a:endParaRPr>
          </a:p>
        </p:txBody>
      </p:sp>
      <p:sp>
        <p:nvSpPr>
          <p:cNvPr id="46" name="Rounded Rectangle 16">
            <a:extLst>
              <a:ext uri="{FF2B5EF4-FFF2-40B4-BE49-F238E27FC236}">
                <a16:creationId xmlns:a16="http://schemas.microsoft.com/office/drawing/2014/main" id="{22845FDC-BC9B-9054-06D8-C1FC3AF18AF2}"/>
              </a:ext>
            </a:extLst>
          </p:cNvPr>
          <p:cNvSpPr/>
          <p:nvPr/>
        </p:nvSpPr>
        <p:spPr>
          <a:xfrm>
            <a:off x="475488" y="1577942"/>
            <a:ext cx="4096512" cy="452628"/>
          </a:xfrm>
          <a:prstGeom prst="roundRect">
            <a:avLst>
              <a:gd name="adj" fmla="val 10000"/>
            </a:avLst>
          </a:prstGeom>
          <a:solidFill>
            <a:srgbClr val="161B22"/>
          </a:solidFill>
          <a:ln w="22225">
            <a:solidFill>
              <a:srgbClr val="2440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ru-RU" sz="1600" dirty="0">
                <a:solidFill>
                  <a:srgbClr val="E6EDF3"/>
                </a:solidFill>
                <a:latin typeface="Consolas"/>
              </a:rPr>
              <a:t>В</a:t>
            </a:r>
            <a:r>
              <a:rPr sz="1600" dirty="0" err="1">
                <a:solidFill>
                  <a:srgbClr val="E6EDF3"/>
                </a:solidFill>
                <a:latin typeface="Consolas"/>
              </a:rPr>
              <a:t>ердикт</a:t>
            </a:r>
            <a:r>
              <a:rPr sz="1600" dirty="0">
                <a:solidFill>
                  <a:srgbClr val="E6EDF3"/>
                </a:solidFill>
                <a:latin typeface="Consolas"/>
              </a:rPr>
              <a:t> «</a:t>
            </a:r>
            <a:r>
              <a:rPr sz="1600" dirty="0" err="1">
                <a:solidFill>
                  <a:srgbClr val="E6EDF3"/>
                </a:solidFill>
                <a:latin typeface="Consolas"/>
              </a:rPr>
              <a:t>не</a:t>
            </a:r>
            <a:r>
              <a:rPr sz="1600" dirty="0">
                <a:solidFill>
                  <a:srgbClr val="E6EDF3"/>
                </a:solidFill>
                <a:latin typeface="Consolas"/>
              </a:rPr>
              <a:t> </a:t>
            </a:r>
            <a:r>
              <a:rPr sz="1600" dirty="0" err="1">
                <a:solidFill>
                  <a:srgbClr val="E6EDF3"/>
                </a:solidFill>
                <a:latin typeface="Consolas"/>
              </a:rPr>
              <a:t>знаю</a:t>
            </a:r>
            <a:r>
              <a:rPr sz="1600" dirty="0">
                <a:solidFill>
                  <a:srgbClr val="E6EDF3"/>
                </a:solidFill>
                <a:latin typeface="Consolas"/>
              </a:rPr>
              <a:t>»</a:t>
            </a:r>
            <a:r>
              <a:rPr lang="en-US" sz="1600" dirty="0">
                <a:solidFill>
                  <a:srgbClr val="E6EDF3"/>
                </a:solidFill>
                <a:latin typeface="Consolas"/>
              </a:rPr>
              <a:t> / </a:t>
            </a:r>
            <a:r>
              <a:rPr lang="en" sz="1600" dirty="0">
                <a:solidFill>
                  <a:srgbClr val="E6EDF3"/>
                </a:solidFill>
                <a:latin typeface="Consolas"/>
              </a:rPr>
              <a:t>conf &lt; </a:t>
            </a:r>
            <a:r>
              <a:rPr lang="ru-RU" sz="1600" dirty="0">
                <a:solidFill>
                  <a:srgbClr val="E6EDF3"/>
                </a:solidFill>
                <a:latin typeface="Consolas"/>
              </a:rPr>
              <a:t>порога</a:t>
            </a:r>
          </a:p>
        </p:txBody>
      </p:sp>
      <p:cxnSp>
        <p:nvCxnSpPr>
          <p:cNvPr id="47" name="Connector 17">
            <a:extLst>
              <a:ext uri="{FF2B5EF4-FFF2-40B4-BE49-F238E27FC236}">
                <a16:creationId xmlns:a16="http://schemas.microsoft.com/office/drawing/2014/main" id="{82808FCD-083C-55C4-5311-5F07E3A1B33B}"/>
              </a:ext>
            </a:extLst>
          </p:cNvPr>
          <p:cNvCxnSpPr>
            <a:cxnSpLocks/>
            <a:stCxn id="46" idx="3"/>
            <a:endCxn id="45" idx="1"/>
          </p:cNvCxnSpPr>
          <p:nvPr/>
        </p:nvCxnSpPr>
        <p:spPr>
          <a:xfrm>
            <a:off x="4572000" y="1804256"/>
            <a:ext cx="1418369" cy="1138302"/>
          </a:xfrm>
          <a:prstGeom prst="line">
            <a:avLst/>
          </a:prstGeom>
          <a:ln w="22225">
            <a:solidFill>
              <a:srgbClr val="6CA8FF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ounded Rectangle 18">
            <a:extLst>
              <a:ext uri="{FF2B5EF4-FFF2-40B4-BE49-F238E27FC236}">
                <a16:creationId xmlns:a16="http://schemas.microsoft.com/office/drawing/2014/main" id="{69D56AFE-4021-61FE-537A-560E6D1505DD}"/>
              </a:ext>
            </a:extLst>
          </p:cNvPr>
          <p:cNvSpPr/>
          <p:nvPr/>
        </p:nvSpPr>
        <p:spPr>
          <a:xfrm>
            <a:off x="475488" y="2140298"/>
            <a:ext cx="4096512" cy="452628"/>
          </a:xfrm>
          <a:prstGeom prst="roundRect">
            <a:avLst>
              <a:gd name="adj" fmla="val 10000"/>
            </a:avLst>
          </a:prstGeom>
          <a:solidFill>
            <a:srgbClr val="161B22"/>
          </a:solidFill>
          <a:ln w="22225">
            <a:solidFill>
              <a:srgbClr val="2440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ru-RU" sz="1600" dirty="0">
                <a:solidFill>
                  <a:srgbClr val="E6EDF3"/>
                </a:solidFill>
                <a:latin typeface="Consolas"/>
              </a:rPr>
              <a:t>Детерминированные </a:t>
            </a:r>
            <a:r>
              <a:rPr lang="en" sz="1600" dirty="0">
                <a:solidFill>
                  <a:srgbClr val="E6EDF3"/>
                </a:solidFill>
                <a:latin typeface="Consolas"/>
              </a:rPr>
              <a:t>guardrails</a:t>
            </a:r>
          </a:p>
        </p:txBody>
      </p:sp>
      <p:cxnSp>
        <p:nvCxnSpPr>
          <p:cNvPr id="49" name="Connector 19">
            <a:extLst>
              <a:ext uri="{FF2B5EF4-FFF2-40B4-BE49-F238E27FC236}">
                <a16:creationId xmlns:a16="http://schemas.microsoft.com/office/drawing/2014/main" id="{96698ED4-687B-83B4-97B4-44140B1353AC}"/>
              </a:ext>
            </a:extLst>
          </p:cNvPr>
          <p:cNvCxnSpPr>
            <a:cxnSpLocks/>
            <a:stCxn id="48" idx="3"/>
            <a:endCxn id="45" idx="1"/>
          </p:cNvCxnSpPr>
          <p:nvPr/>
        </p:nvCxnSpPr>
        <p:spPr>
          <a:xfrm>
            <a:off x="4572000" y="2366612"/>
            <a:ext cx="1418369" cy="575946"/>
          </a:xfrm>
          <a:prstGeom prst="line">
            <a:avLst/>
          </a:prstGeom>
          <a:ln w="22225">
            <a:solidFill>
              <a:srgbClr val="6CA8FF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ounded Rectangle 20">
            <a:extLst>
              <a:ext uri="{FF2B5EF4-FFF2-40B4-BE49-F238E27FC236}">
                <a16:creationId xmlns:a16="http://schemas.microsoft.com/office/drawing/2014/main" id="{7017AE4F-0A10-E5BB-15C3-17C2693AC3F6}"/>
              </a:ext>
            </a:extLst>
          </p:cNvPr>
          <p:cNvSpPr/>
          <p:nvPr/>
        </p:nvSpPr>
        <p:spPr>
          <a:xfrm>
            <a:off x="475488" y="2702654"/>
            <a:ext cx="4096512" cy="452628"/>
          </a:xfrm>
          <a:prstGeom prst="roundRect">
            <a:avLst>
              <a:gd name="adj" fmla="val 10000"/>
            </a:avLst>
          </a:prstGeom>
          <a:solidFill>
            <a:srgbClr val="161B22"/>
          </a:solidFill>
          <a:ln w="22225">
            <a:solidFill>
              <a:srgbClr val="2440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ru-RU" sz="1600" dirty="0">
                <a:solidFill>
                  <a:srgbClr val="E6EDF3"/>
                </a:solidFill>
                <a:latin typeface="Consolas"/>
              </a:rPr>
              <a:t>Класс </a:t>
            </a:r>
            <a:r>
              <a:rPr lang="ru-RU" sz="1600" dirty="0" err="1">
                <a:solidFill>
                  <a:srgbClr val="E6EDF3"/>
                </a:solidFill>
                <a:latin typeface="Consolas"/>
              </a:rPr>
              <a:t>файндинга</a:t>
            </a:r>
            <a:endParaRPr sz="1600" dirty="0">
              <a:solidFill>
                <a:srgbClr val="E6EDF3"/>
              </a:solidFill>
              <a:latin typeface="Consolas"/>
            </a:endParaRPr>
          </a:p>
        </p:txBody>
      </p:sp>
      <p:cxnSp>
        <p:nvCxnSpPr>
          <p:cNvPr id="51" name="Connector 21">
            <a:extLst>
              <a:ext uri="{FF2B5EF4-FFF2-40B4-BE49-F238E27FC236}">
                <a16:creationId xmlns:a16="http://schemas.microsoft.com/office/drawing/2014/main" id="{CF4B5305-25CB-C2D2-057A-2E12615028CE}"/>
              </a:ext>
            </a:extLst>
          </p:cNvPr>
          <p:cNvCxnSpPr>
            <a:cxnSpLocks/>
            <a:stCxn id="50" idx="3"/>
            <a:endCxn id="45" idx="1"/>
          </p:cNvCxnSpPr>
          <p:nvPr/>
        </p:nvCxnSpPr>
        <p:spPr>
          <a:xfrm>
            <a:off x="4572000" y="2928968"/>
            <a:ext cx="1418369" cy="13590"/>
          </a:xfrm>
          <a:prstGeom prst="line">
            <a:avLst/>
          </a:prstGeom>
          <a:ln w="22225">
            <a:solidFill>
              <a:srgbClr val="6CA8FF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Rounded Rectangle 22">
            <a:extLst>
              <a:ext uri="{FF2B5EF4-FFF2-40B4-BE49-F238E27FC236}">
                <a16:creationId xmlns:a16="http://schemas.microsoft.com/office/drawing/2014/main" id="{4D7A19FC-B03B-04CF-F6A0-23784309D4D5}"/>
              </a:ext>
            </a:extLst>
          </p:cNvPr>
          <p:cNvSpPr/>
          <p:nvPr/>
        </p:nvSpPr>
        <p:spPr>
          <a:xfrm>
            <a:off x="475488" y="3265009"/>
            <a:ext cx="4096512" cy="452628"/>
          </a:xfrm>
          <a:prstGeom prst="roundRect">
            <a:avLst>
              <a:gd name="adj" fmla="val 10000"/>
            </a:avLst>
          </a:prstGeom>
          <a:solidFill>
            <a:srgbClr val="161B22"/>
          </a:solidFill>
          <a:ln w="22225">
            <a:solidFill>
              <a:srgbClr val="2440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ru-RU" sz="1600" dirty="0">
                <a:solidFill>
                  <a:srgbClr val="E6EDF3"/>
                </a:solidFill>
                <a:latin typeface="Consolas"/>
              </a:rPr>
              <a:t>Качество доказательств</a:t>
            </a:r>
            <a:endParaRPr sz="1600" dirty="0">
              <a:solidFill>
                <a:srgbClr val="E6EDF3"/>
              </a:solidFill>
              <a:latin typeface="Consolas"/>
            </a:endParaRPr>
          </a:p>
        </p:txBody>
      </p:sp>
      <p:cxnSp>
        <p:nvCxnSpPr>
          <p:cNvPr id="53" name="Connector 23">
            <a:extLst>
              <a:ext uri="{FF2B5EF4-FFF2-40B4-BE49-F238E27FC236}">
                <a16:creationId xmlns:a16="http://schemas.microsoft.com/office/drawing/2014/main" id="{A7CD4435-4C3F-52FA-7B90-490FE25A3A2A}"/>
              </a:ext>
            </a:extLst>
          </p:cNvPr>
          <p:cNvCxnSpPr>
            <a:cxnSpLocks/>
            <a:stCxn id="52" idx="3"/>
            <a:endCxn id="45" idx="1"/>
          </p:cNvCxnSpPr>
          <p:nvPr/>
        </p:nvCxnSpPr>
        <p:spPr>
          <a:xfrm flipV="1">
            <a:off x="4572000" y="2942558"/>
            <a:ext cx="1418369" cy="548765"/>
          </a:xfrm>
          <a:prstGeom prst="line">
            <a:avLst/>
          </a:prstGeom>
          <a:ln w="22225">
            <a:solidFill>
              <a:srgbClr val="6CA8FF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Rounded Rectangle 22">
            <a:extLst>
              <a:ext uri="{FF2B5EF4-FFF2-40B4-BE49-F238E27FC236}">
                <a16:creationId xmlns:a16="http://schemas.microsoft.com/office/drawing/2014/main" id="{99CCCD00-E260-61B1-B582-4B24F5981BE2}"/>
              </a:ext>
            </a:extLst>
          </p:cNvPr>
          <p:cNvSpPr/>
          <p:nvPr/>
        </p:nvSpPr>
        <p:spPr>
          <a:xfrm>
            <a:off x="471965" y="3883372"/>
            <a:ext cx="4096512" cy="452628"/>
          </a:xfrm>
          <a:prstGeom prst="roundRect">
            <a:avLst>
              <a:gd name="adj" fmla="val 10000"/>
            </a:avLst>
          </a:prstGeom>
          <a:solidFill>
            <a:srgbClr val="161B22"/>
          </a:solidFill>
          <a:ln w="22225">
            <a:solidFill>
              <a:srgbClr val="2440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ru-RU" sz="1600" dirty="0">
                <a:solidFill>
                  <a:srgbClr val="E6EDF3"/>
                </a:solidFill>
                <a:latin typeface="Consolas"/>
              </a:rPr>
              <a:t>Важность </a:t>
            </a:r>
            <a:r>
              <a:rPr lang="ru-RU" sz="1600" dirty="0" err="1">
                <a:solidFill>
                  <a:srgbClr val="E6EDF3"/>
                </a:solidFill>
                <a:latin typeface="Consolas"/>
              </a:rPr>
              <a:t>файндинга</a:t>
            </a:r>
            <a:endParaRPr sz="1600" dirty="0">
              <a:solidFill>
                <a:srgbClr val="E6EDF3"/>
              </a:solidFill>
              <a:latin typeface="Consolas"/>
            </a:endParaRPr>
          </a:p>
        </p:txBody>
      </p:sp>
      <p:cxnSp>
        <p:nvCxnSpPr>
          <p:cNvPr id="59" name="Connector 23">
            <a:extLst>
              <a:ext uri="{FF2B5EF4-FFF2-40B4-BE49-F238E27FC236}">
                <a16:creationId xmlns:a16="http://schemas.microsoft.com/office/drawing/2014/main" id="{1655DEEC-25D9-117E-9998-17E03F222899}"/>
              </a:ext>
            </a:extLst>
          </p:cNvPr>
          <p:cNvCxnSpPr>
            <a:cxnSpLocks/>
            <a:stCxn id="54" idx="3"/>
            <a:endCxn id="45" idx="1"/>
          </p:cNvCxnSpPr>
          <p:nvPr/>
        </p:nvCxnSpPr>
        <p:spPr>
          <a:xfrm flipV="1">
            <a:off x="4568477" y="2942558"/>
            <a:ext cx="1421892" cy="1167128"/>
          </a:xfrm>
          <a:prstGeom prst="line">
            <a:avLst/>
          </a:prstGeom>
          <a:ln w="22225">
            <a:solidFill>
              <a:srgbClr val="6CA8FF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68792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80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BAE143B-A3CD-2142-1837-D5B84208DF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2D2FC082-7C5A-0EB4-1036-9ED1D8603EA5}"/>
              </a:ext>
            </a:extLst>
          </p:cNvPr>
          <p:cNvSpPr/>
          <p:nvPr/>
        </p:nvSpPr>
        <p:spPr>
          <a:xfrm>
            <a:off x="365760" y="502920"/>
            <a:ext cx="8412480" cy="0"/>
          </a:xfrm>
          <a:prstGeom prst="line">
            <a:avLst/>
          </a:prstGeom>
          <a:noFill/>
          <a:ln w="9525">
            <a:solidFill>
              <a:srgbClr val="B05520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0FDBADB3-DFEB-BCFD-56F6-20D7BCF6893E}"/>
              </a:ext>
            </a:extLst>
          </p:cNvPr>
          <p:cNvSpPr/>
          <p:nvPr/>
        </p:nvSpPr>
        <p:spPr>
          <a:xfrm>
            <a:off x="384048" y="292608"/>
            <a:ext cx="91440" cy="91440"/>
          </a:xfrm>
          <a:prstGeom prst="ellipse">
            <a:avLst/>
          </a:prstGeom>
          <a:solidFill>
            <a:srgbClr val="FF8A40"/>
          </a:solidFill>
          <a:ln w="12700">
            <a:solidFill>
              <a:srgbClr val="FF8A40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86DA56B4-ABBF-9E1E-5580-214F1D5D0001}"/>
              </a:ext>
            </a:extLst>
          </p:cNvPr>
          <p:cNvSpPr/>
          <p:nvPr/>
        </p:nvSpPr>
        <p:spPr>
          <a:xfrm>
            <a:off x="566928" y="20116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" sz="900" kern="0" spc="400" dirty="0">
                <a:solidFill>
                  <a:srgbClr val="E553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ё</a:t>
            </a:r>
            <a:r>
              <a:rPr lang="en-US" sz="900" kern="0" spc="400" dirty="0">
                <a:solidFill>
                  <a:srgbClr val="E553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PRSTCON · DEPARTURES</a:t>
            </a:r>
            <a:endParaRPr lang="en-US" sz="9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1B18C1B8-5CBD-E626-99A4-05A92E328454}"/>
              </a:ext>
            </a:extLst>
          </p:cNvPr>
          <p:cNvSpPr/>
          <p:nvPr/>
        </p:nvSpPr>
        <p:spPr>
          <a:xfrm>
            <a:off x="5120640" y="20116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E553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26.05.2026 · MOW</a:t>
            </a:r>
            <a:endParaRPr lang="en-US" sz="900" dirty="0"/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1720CECE-EF4D-99C6-C736-DE11AB10F2EF}"/>
              </a:ext>
            </a:extLst>
          </p:cNvPr>
          <p:cNvSpPr/>
          <p:nvPr/>
        </p:nvSpPr>
        <p:spPr>
          <a:xfrm>
            <a:off x="365760" y="4640580"/>
            <a:ext cx="8412480" cy="0"/>
          </a:xfrm>
          <a:prstGeom prst="line">
            <a:avLst/>
          </a:prstGeom>
          <a:noFill/>
          <a:ln w="6350">
            <a:solidFill>
              <a:srgbClr val="B05520"/>
            </a:solidFill>
            <a:prstDash val="dash"/>
          </a:ln>
        </p:spPr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62143731-B122-85E7-F485-25FF5E9968A2}"/>
              </a:ext>
            </a:extLst>
          </p:cNvPr>
          <p:cNvSpPr/>
          <p:nvPr/>
        </p:nvSpPr>
        <p:spPr>
          <a:xfrm>
            <a:off x="548639" y="914400"/>
            <a:ext cx="54066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-RU" sz="2200" b="1" kern="0" spc="400" dirty="0">
                <a:solidFill>
                  <a:srgbClr val="FF8A40"/>
                </a:solidFill>
                <a:latin typeface="Arial Black" pitchFamily="34" charset="0"/>
                <a:cs typeface="Arial Black" pitchFamily="34" charset="-120"/>
              </a:rPr>
              <a:t>РЕЗУЛЬТАТЫ</a:t>
            </a:r>
            <a:endParaRPr lang="en-US" sz="2200" dirty="0"/>
          </a:p>
        </p:txBody>
      </p:sp>
      <p:sp>
        <p:nvSpPr>
          <p:cNvPr id="6" name="Text 6">
            <a:extLst>
              <a:ext uri="{FF2B5EF4-FFF2-40B4-BE49-F238E27FC236}">
                <a16:creationId xmlns:a16="http://schemas.microsoft.com/office/drawing/2014/main" id="{86DEE7E7-81BD-7FE6-7F81-FBA06D8FED5F}"/>
              </a:ext>
            </a:extLst>
          </p:cNvPr>
          <p:cNvSpPr/>
          <p:nvPr/>
        </p:nvSpPr>
        <p:spPr>
          <a:xfrm>
            <a:off x="566928" y="621793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kern="0" spc="300" dirty="0">
                <a:solidFill>
                  <a:srgbClr val="B055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— SLIDE </a:t>
            </a:r>
            <a:r>
              <a:rPr lang="ru-RU" sz="800" kern="0" spc="300" dirty="0">
                <a:solidFill>
                  <a:srgbClr val="B055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12</a:t>
            </a:r>
            <a:r>
              <a:rPr lang="en-US" sz="800" kern="0" spc="300" dirty="0">
                <a:solidFill>
                  <a:srgbClr val="B055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—</a:t>
            </a:r>
            <a:endParaRPr lang="en-US" sz="800" dirty="0"/>
          </a:p>
        </p:txBody>
      </p:sp>
      <p:graphicFrame>
        <p:nvGraphicFramePr>
          <p:cNvPr id="8" name="Table 2">
            <a:extLst>
              <a:ext uri="{FF2B5EF4-FFF2-40B4-BE49-F238E27FC236}">
                <a16:creationId xmlns:a16="http://schemas.microsoft.com/office/drawing/2014/main" id="{9436FA2B-794E-4426-3502-37EB3E1CB6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1582879"/>
              </p:ext>
            </p:extLst>
          </p:nvPr>
        </p:nvGraphicFramePr>
        <p:xfrm>
          <a:off x="475488" y="2481803"/>
          <a:ext cx="8229602" cy="15037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69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91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0261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>
                          <a:solidFill>
                            <a:schemeClr val="bg2"/>
                          </a:solidFill>
                          <a:latin typeface="Consolas"/>
                        </a:rPr>
                        <a:t>П</a:t>
                      </a:r>
                      <a:r>
                        <a:rPr sz="1500" b="1" dirty="0" err="1">
                          <a:solidFill>
                            <a:schemeClr val="bg2"/>
                          </a:solidFill>
                          <a:latin typeface="Consolas"/>
                        </a:rPr>
                        <a:t>ромпт</a:t>
                      </a:r>
                      <a:endParaRPr sz="1500" b="1" dirty="0">
                        <a:solidFill>
                          <a:schemeClr val="bg2"/>
                        </a:solidFill>
                        <a:latin typeface="Consolas"/>
                      </a:endParaRPr>
                    </a:p>
                  </a:txBody>
                  <a:tcPr anchor="ctr">
                    <a:solidFill>
                      <a:srgbClr val="1C24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 b="1" dirty="0">
                          <a:solidFill>
                            <a:schemeClr val="bg2"/>
                          </a:solidFill>
                          <a:latin typeface="Consolas"/>
                        </a:rPr>
                        <a:t>precision</a:t>
                      </a:r>
                    </a:p>
                  </a:txBody>
                  <a:tcPr anchor="ctr">
                    <a:solidFill>
                      <a:srgbClr val="1C24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 b="1" kern="1200" dirty="0">
                          <a:solidFill>
                            <a:srgbClr val="4FD1C5"/>
                          </a:solidFill>
                          <a:latin typeface="Consolas"/>
                          <a:ea typeface="+mn-ea"/>
                          <a:cs typeface="+mn-cs"/>
                        </a:rPr>
                        <a:t>recall</a:t>
                      </a:r>
                    </a:p>
                  </a:txBody>
                  <a:tcPr anchor="ctr">
                    <a:solidFill>
                      <a:srgbClr val="1C24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 b="1" dirty="0">
                          <a:solidFill>
                            <a:schemeClr val="bg2"/>
                          </a:solidFill>
                          <a:latin typeface="Consolas"/>
                        </a:rPr>
                        <a:t>F1</a:t>
                      </a:r>
                    </a:p>
                  </a:txBody>
                  <a:tcPr anchor="ctr">
                    <a:solidFill>
                      <a:srgbClr val="1C24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 b="1" dirty="0">
                          <a:solidFill>
                            <a:schemeClr val="bg2"/>
                          </a:solidFill>
                          <a:latin typeface="Consolas"/>
                        </a:rPr>
                        <a:t>TP</a:t>
                      </a:r>
                    </a:p>
                  </a:txBody>
                  <a:tcPr anchor="ctr">
                    <a:solidFill>
                      <a:srgbClr val="1C24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 b="1" dirty="0">
                          <a:solidFill>
                            <a:schemeClr val="bg2"/>
                          </a:solidFill>
                          <a:latin typeface="Consolas"/>
                        </a:rPr>
                        <a:t>FP</a:t>
                      </a:r>
                    </a:p>
                  </a:txBody>
                  <a:tcPr anchor="ctr">
                    <a:solidFill>
                      <a:srgbClr val="1C24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 b="1" dirty="0">
                          <a:solidFill>
                            <a:schemeClr val="bg2"/>
                          </a:solidFill>
                          <a:latin typeface="Consolas"/>
                        </a:rPr>
                        <a:t>FN</a:t>
                      </a:r>
                    </a:p>
                  </a:txBody>
                  <a:tcPr anchor="ctr">
                    <a:solidFill>
                      <a:srgbClr val="1C243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1738">
                <a:tc>
                  <a:txBody>
                    <a:bodyPr/>
                    <a:lstStyle/>
                    <a:p>
                      <a:pPr algn="ctr"/>
                      <a:r>
                        <a:rPr sz="1500" b="1">
                          <a:solidFill>
                            <a:srgbClr val="E6EDF3"/>
                          </a:solidFill>
                          <a:latin typeface="Consolas"/>
                        </a:rPr>
                        <a:t>«докажи правду»</a:t>
                      </a:r>
                    </a:p>
                  </a:txBody>
                  <a:tcPr anchor="ctr">
                    <a:solidFill>
                      <a:srgbClr val="161B2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600" b="0" dirty="0">
                          <a:solidFill>
                            <a:srgbClr val="E6EDF3"/>
                          </a:solidFill>
                          <a:latin typeface="Consolas"/>
                        </a:rPr>
                        <a:t>0.992</a:t>
                      </a:r>
                    </a:p>
                  </a:txBody>
                  <a:tcPr anchor="ctr">
                    <a:solidFill>
                      <a:srgbClr val="161B2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sz="1600" b="0" kern="1200" dirty="0">
                          <a:solidFill>
                            <a:srgbClr val="E6EDF3"/>
                          </a:solidFill>
                          <a:latin typeface="Consolas"/>
                          <a:ea typeface="+mn-ea"/>
                          <a:cs typeface="+mn-cs"/>
                        </a:rPr>
                        <a:t>0.</a:t>
                      </a:r>
                      <a:r>
                        <a:rPr lang="en-US" sz="1600" b="0" kern="1200" dirty="0">
                          <a:solidFill>
                            <a:srgbClr val="E6EDF3"/>
                          </a:solidFill>
                          <a:latin typeface="Consolas"/>
                          <a:ea typeface="+mn-ea"/>
                          <a:cs typeface="+mn-cs"/>
                        </a:rPr>
                        <a:t>852</a:t>
                      </a:r>
                      <a:endParaRPr sz="1600" b="0" kern="1200" dirty="0">
                        <a:solidFill>
                          <a:srgbClr val="E6EDF3"/>
                        </a:solidFill>
                        <a:latin typeface="Consolas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161B2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600" b="0" dirty="0">
                          <a:solidFill>
                            <a:srgbClr val="E6EDF3"/>
                          </a:solidFill>
                          <a:latin typeface="Consolas"/>
                        </a:rPr>
                        <a:t>0.</a:t>
                      </a:r>
                      <a:r>
                        <a:rPr lang="en-US" sz="1600" b="0" dirty="0">
                          <a:solidFill>
                            <a:srgbClr val="E6EDF3"/>
                          </a:solidFill>
                          <a:latin typeface="Consolas"/>
                        </a:rPr>
                        <a:t>917</a:t>
                      </a:r>
                      <a:endParaRPr sz="1600" b="0" dirty="0">
                        <a:solidFill>
                          <a:srgbClr val="E6EDF3"/>
                        </a:solidFill>
                        <a:latin typeface="Consolas"/>
                      </a:endParaRPr>
                    </a:p>
                  </a:txBody>
                  <a:tcPr anchor="ctr">
                    <a:solidFill>
                      <a:srgbClr val="161B2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rgbClr val="E6EDF3"/>
                          </a:solidFill>
                          <a:latin typeface="Consolas"/>
                        </a:rPr>
                        <a:t>701</a:t>
                      </a:r>
                      <a:endParaRPr sz="1600" b="0" dirty="0">
                        <a:solidFill>
                          <a:srgbClr val="E6EDF3"/>
                        </a:solidFill>
                        <a:latin typeface="Consolas"/>
                      </a:endParaRPr>
                    </a:p>
                  </a:txBody>
                  <a:tcPr anchor="ctr">
                    <a:solidFill>
                      <a:srgbClr val="161B2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600" b="0" dirty="0">
                          <a:solidFill>
                            <a:srgbClr val="E6EDF3"/>
                          </a:solidFill>
                          <a:latin typeface="Consolas"/>
                        </a:rPr>
                        <a:t>5</a:t>
                      </a:r>
                    </a:p>
                  </a:txBody>
                  <a:tcPr anchor="ctr">
                    <a:solidFill>
                      <a:srgbClr val="161B2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600" b="0" dirty="0">
                          <a:solidFill>
                            <a:srgbClr val="E6EDF3"/>
                          </a:solidFill>
                          <a:latin typeface="Consolas"/>
                        </a:rPr>
                        <a:t>1</a:t>
                      </a:r>
                      <a:r>
                        <a:rPr lang="en-US" sz="1600" b="0" dirty="0">
                          <a:solidFill>
                            <a:srgbClr val="E6EDF3"/>
                          </a:solidFill>
                          <a:latin typeface="Consolas"/>
                        </a:rPr>
                        <a:t>22</a:t>
                      </a:r>
                      <a:endParaRPr sz="1600" b="0" dirty="0">
                        <a:solidFill>
                          <a:srgbClr val="E6EDF3"/>
                        </a:solidFill>
                        <a:latin typeface="Consolas"/>
                      </a:endParaRPr>
                    </a:p>
                  </a:txBody>
                  <a:tcPr anchor="ctr">
                    <a:solidFill>
                      <a:srgbClr val="161B2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1738">
                <a:tc>
                  <a:txBody>
                    <a:bodyPr/>
                    <a:lstStyle/>
                    <a:p>
                      <a:pPr algn="ctr"/>
                      <a:r>
                        <a:rPr sz="1500" b="1" dirty="0">
                          <a:solidFill>
                            <a:srgbClr val="4FD1C5"/>
                          </a:solidFill>
                          <a:latin typeface="Consolas"/>
                        </a:rPr>
                        <a:t>«</a:t>
                      </a:r>
                      <a:r>
                        <a:rPr sz="1500" b="1" dirty="0" err="1">
                          <a:solidFill>
                            <a:srgbClr val="4FD1C5"/>
                          </a:solidFill>
                          <a:latin typeface="Consolas"/>
                        </a:rPr>
                        <a:t>ищи</a:t>
                      </a:r>
                      <a:r>
                        <a:rPr sz="1500" b="1" dirty="0">
                          <a:solidFill>
                            <a:srgbClr val="4FD1C5"/>
                          </a:solidFill>
                          <a:latin typeface="Consolas"/>
                        </a:rPr>
                        <a:t> </a:t>
                      </a:r>
                      <a:r>
                        <a:rPr sz="1500" b="1" dirty="0" err="1">
                          <a:solidFill>
                            <a:srgbClr val="4FD1C5"/>
                          </a:solidFill>
                          <a:latin typeface="Consolas"/>
                        </a:rPr>
                        <a:t>ложь</a:t>
                      </a:r>
                      <a:r>
                        <a:rPr sz="1500" b="1" dirty="0">
                          <a:solidFill>
                            <a:srgbClr val="4FD1C5"/>
                          </a:solidFill>
                          <a:latin typeface="Consolas"/>
                        </a:rPr>
                        <a:t>»</a:t>
                      </a:r>
                    </a:p>
                  </a:txBody>
                  <a:tcPr anchor="ctr">
                    <a:solidFill>
                      <a:srgbClr val="1C24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600" b="0" dirty="0">
                          <a:solidFill>
                            <a:srgbClr val="E6EDF3"/>
                          </a:solidFill>
                          <a:latin typeface="Consolas"/>
                        </a:rPr>
                        <a:t>0.984</a:t>
                      </a:r>
                    </a:p>
                  </a:txBody>
                  <a:tcPr anchor="ctr">
                    <a:solidFill>
                      <a:srgbClr val="1C243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sz="1600" b="1" kern="1200" dirty="0">
                          <a:solidFill>
                            <a:srgbClr val="4FD1C5"/>
                          </a:solidFill>
                          <a:latin typeface="Consolas"/>
                          <a:ea typeface="+mn-ea"/>
                          <a:cs typeface="+mn-cs"/>
                        </a:rPr>
                        <a:t>0.9</a:t>
                      </a:r>
                      <a:r>
                        <a:rPr lang="en-US" sz="1600" b="1" kern="1200" dirty="0">
                          <a:solidFill>
                            <a:srgbClr val="4FD1C5"/>
                          </a:solidFill>
                          <a:latin typeface="Consolas"/>
                          <a:ea typeface="+mn-ea"/>
                          <a:cs typeface="+mn-cs"/>
                        </a:rPr>
                        <a:t>89</a:t>
                      </a:r>
                      <a:endParaRPr sz="1600" b="1" kern="1200" dirty="0">
                        <a:solidFill>
                          <a:srgbClr val="4FD1C5"/>
                        </a:solidFill>
                        <a:latin typeface="Consolas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1C243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sz="1600" b="0" kern="1200" dirty="0">
                          <a:solidFill>
                            <a:srgbClr val="E6EDF3"/>
                          </a:solidFill>
                          <a:latin typeface="Consolas"/>
                          <a:ea typeface="+mn-ea"/>
                          <a:cs typeface="+mn-cs"/>
                        </a:rPr>
                        <a:t>0.945</a:t>
                      </a:r>
                    </a:p>
                  </a:txBody>
                  <a:tcPr anchor="ctr">
                    <a:solidFill>
                      <a:srgbClr val="1C243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sz="1600" b="0" kern="1200" dirty="0">
                          <a:solidFill>
                            <a:srgbClr val="E6EDF3"/>
                          </a:solidFill>
                          <a:latin typeface="Consolas"/>
                          <a:ea typeface="+mn-ea"/>
                          <a:cs typeface="+mn-cs"/>
                        </a:rPr>
                        <a:t>814</a:t>
                      </a:r>
                    </a:p>
                  </a:txBody>
                  <a:tcPr anchor="ctr">
                    <a:solidFill>
                      <a:srgbClr val="1C243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sz="1600" b="0" kern="1200" dirty="0">
                          <a:solidFill>
                            <a:srgbClr val="E6EDF3"/>
                          </a:solidFill>
                          <a:latin typeface="Consolas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anchor="ctr">
                    <a:solidFill>
                      <a:srgbClr val="1C243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dirty="0">
                          <a:solidFill>
                            <a:srgbClr val="E6EDF3"/>
                          </a:solidFill>
                          <a:latin typeface="Consolas"/>
                          <a:ea typeface="+mn-ea"/>
                          <a:cs typeface="+mn-cs"/>
                        </a:rPr>
                        <a:t>9</a:t>
                      </a:r>
                      <a:endParaRPr sz="1600" b="0" kern="1200" dirty="0">
                        <a:solidFill>
                          <a:srgbClr val="E6EDF3"/>
                        </a:solidFill>
                        <a:latin typeface="Consolas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1C243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923C1B61-02A1-6778-0909-7CBA5EDED5E8}"/>
              </a:ext>
            </a:extLst>
          </p:cNvPr>
          <p:cNvSpPr txBox="1"/>
          <p:nvPr/>
        </p:nvSpPr>
        <p:spPr>
          <a:xfrm>
            <a:off x="548639" y="1421441"/>
            <a:ext cx="4572000" cy="7232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1800" dirty="0">
                <a:solidFill>
                  <a:srgbClr val="F0854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· </a:t>
            </a:r>
            <a:r>
              <a:rPr lang="ru-RU" sz="1800" dirty="0">
                <a:solidFill>
                  <a:srgbClr val="F0854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Модель </a:t>
            </a:r>
            <a:r>
              <a:rPr lang="en-US" dirty="0">
                <a:solidFill>
                  <a:srgbClr val="F0854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qwen36-fp8</a:t>
            </a:r>
            <a:endParaRPr lang="en-US" sz="1800" dirty="0"/>
          </a:p>
          <a:p>
            <a:pPr marL="0" indent="0">
              <a:spcAft>
                <a:spcPts val="600"/>
              </a:spcAft>
              <a:buNone/>
            </a:pPr>
            <a:r>
              <a:rPr lang="ru-RU" sz="1800" dirty="0">
                <a:solidFill>
                  <a:srgbClr val="F0854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· 844</a:t>
            </a:r>
            <a:r>
              <a:rPr lang="ru-RU" dirty="0">
                <a:solidFill>
                  <a:srgbClr val="F0854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размеченных вердиктов</a:t>
            </a:r>
            <a:endParaRPr lang="ru-RU" sz="1800" dirty="0">
              <a:solidFill>
                <a:srgbClr val="F08540"/>
              </a:solidFill>
              <a:latin typeface="Consolas" pitchFamily="34" charset="0"/>
              <a:ea typeface="Consolas" pitchFamily="34" charset="-122"/>
              <a:cs typeface="Consolas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190120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80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BAE7982-4C4C-2C6A-AC89-4B58914C5A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64DFFB21-926B-D94E-A67A-927C0EF76B8E}"/>
              </a:ext>
            </a:extLst>
          </p:cNvPr>
          <p:cNvSpPr/>
          <p:nvPr/>
        </p:nvSpPr>
        <p:spPr>
          <a:xfrm>
            <a:off x="365760" y="502920"/>
            <a:ext cx="8412480" cy="0"/>
          </a:xfrm>
          <a:prstGeom prst="line">
            <a:avLst/>
          </a:prstGeom>
          <a:noFill/>
          <a:ln w="9525">
            <a:solidFill>
              <a:srgbClr val="B05520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B94100E1-5464-321A-9A27-9EEF304173F8}"/>
              </a:ext>
            </a:extLst>
          </p:cNvPr>
          <p:cNvSpPr/>
          <p:nvPr/>
        </p:nvSpPr>
        <p:spPr>
          <a:xfrm>
            <a:off x="384048" y="292608"/>
            <a:ext cx="91440" cy="91440"/>
          </a:xfrm>
          <a:prstGeom prst="ellipse">
            <a:avLst/>
          </a:prstGeom>
          <a:solidFill>
            <a:srgbClr val="FF8A40"/>
          </a:solidFill>
          <a:ln w="12700">
            <a:solidFill>
              <a:srgbClr val="FF8A40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5C5AE219-5249-EB53-A199-F238E0EE73A1}"/>
              </a:ext>
            </a:extLst>
          </p:cNvPr>
          <p:cNvSpPr/>
          <p:nvPr/>
        </p:nvSpPr>
        <p:spPr>
          <a:xfrm>
            <a:off x="566928" y="20116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" sz="900" kern="0" spc="400" dirty="0">
                <a:solidFill>
                  <a:srgbClr val="E553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ё</a:t>
            </a:r>
            <a:r>
              <a:rPr lang="en-US" sz="900" kern="0" spc="400" dirty="0">
                <a:solidFill>
                  <a:srgbClr val="E553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PRSTCON · DEPARTURES</a:t>
            </a:r>
            <a:endParaRPr lang="en-US" sz="9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91D50620-E6AB-2369-553F-01E994578439}"/>
              </a:ext>
            </a:extLst>
          </p:cNvPr>
          <p:cNvSpPr/>
          <p:nvPr/>
        </p:nvSpPr>
        <p:spPr>
          <a:xfrm>
            <a:off x="5120640" y="20116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E553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26.05.2026 · MOW</a:t>
            </a:r>
            <a:endParaRPr lang="en-US" sz="900" dirty="0"/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C4DF828A-2230-E5FE-DF2A-D6418E64B811}"/>
              </a:ext>
            </a:extLst>
          </p:cNvPr>
          <p:cNvSpPr/>
          <p:nvPr/>
        </p:nvSpPr>
        <p:spPr>
          <a:xfrm>
            <a:off x="365760" y="4640580"/>
            <a:ext cx="8412480" cy="0"/>
          </a:xfrm>
          <a:prstGeom prst="line">
            <a:avLst/>
          </a:prstGeom>
          <a:noFill/>
          <a:ln w="6350">
            <a:solidFill>
              <a:srgbClr val="B05520"/>
            </a:solidFill>
            <a:prstDash val="dash"/>
          </a:ln>
        </p:spPr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0C663AB7-2533-738F-88FF-5E32ACA1F9CD}"/>
              </a:ext>
            </a:extLst>
          </p:cNvPr>
          <p:cNvSpPr/>
          <p:nvPr/>
        </p:nvSpPr>
        <p:spPr>
          <a:xfrm>
            <a:off x="548639" y="914400"/>
            <a:ext cx="6179331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ru-RU" sz="2200" b="1" kern="0" spc="300" dirty="0">
                <a:solidFill>
                  <a:srgbClr val="FF8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ИТОГИ</a:t>
            </a:r>
            <a:endParaRPr lang="en-US" sz="2200" dirty="0"/>
          </a:p>
        </p:txBody>
      </p:sp>
      <p:sp>
        <p:nvSpPr>
          <p:cNvPr id="10" name="Text 8">
            <a:extLst>
              <a:ext uri="{FF2B5EF4-FFF2-40B4-BE49-F238E27FC236}">
                <a16:creationId xmlns:a16="http://schemas.microsoft.com/office/drawing/2014/main" id="{E8A9BF7E-3477-471C-5A0A-C3ED1BD98C40}"/>
              </a:ext>
            </a:extLst>
          </p:cNvPr>
          <p:cNvSpPr/>
          <p:nvPr/>
        </p:nvSpPr>
        <p:spPr>
          <a:xfrm>
            <a:off x="548640" y="1371600"/>
            <a:ext cx="822960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600"/>
              </a:spcAft>
              <a:buNone/>
            </a:pPr>
            <a:r>
              <a:rPr lang="en-US" sz="1800" dirty="0">
                <a:solidFill>
                  <a:srgbClr val="F0854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· </a:t>
            </a:r>
            <a:r>
              <a:rPr lang="ru-RU" dirty="0">
                <a:solidFill>
                  <a:srgbClr val="F0854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Подготовка машиночитаемых доказательств</a:t>
            </a:r>
            <a:endParaRPr lang="en-US" sz="1800" dirty="0"/>
          </a:p>
          <a:p>
            <a:pPr marL="0" indent="0">
              <a:spcAft>
                <a:spcPts val="600"/>
              </a:spcAft>
              <a:buNone/>
            </a:pPr>
            <a:r>
              <a:rPr lang="ru-RU" sz="1800" dirty="0">
                <a:solidFill>
                  <a:srgbClr val="F0854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· Поиск </a:t>
            </a:r>
            <a:r>
              <a:rPr lang="en-US" dirty="0">
                <a:solidFill>
                  <a:srgbClr val="F0854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FP-</a:t>
            </a:r>
            <a:r>
              <a:rPr lang="ru-RU" dirty="0">
                <a:solidFill>
                  <a:srgbClr val="F0854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сигналов при выставлении вердикта</a:t>
            </a:r>
            <a:endParaRPr lang="ru-RU" sz="1800" dirty="0">
              <a:solidFill>
                <a:srgbClr val="F08540"/>
              </a:solidFill>
              <a:latin typeface="Consolas" pitchFamily="34" charset="0"/>
              <a:ea typeface="Consolas" pitchFamily="34" charset="-122"/>
              <a:cs typeface="Consolas" pitchFamily="34" charset="-120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ru-RU" sz="1800" dirty="0">
                <a:solidFill>
                  <a:srgbClr val="F0854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· </a:t>
            </a:r>
            <a:r>
              <a:rPr lang="ru-RU" dirty="0">
                <a:solidFill>
                  <a:srgbClr val="F0854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Уверенность через а</a:t>
            </a:r>
            <a:r>
              <a:rPr lang="ru-RU" sz="1800" dirty="0">
                <a:solidFill>
                  <a:srgbClr val="F0854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таку на вердикт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ru-RU" sz="1800" dirty="0">
                <a:solidFill>
                  <a:srgbClr val="F0854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· Маршрутизация на эксперта</a:t>
            </a:r>
            <a:r>
              <a:rPr lang="en-US" sz="1800" dirty="0">
                <a:solidFill>
                  <a:srgbClr val="F0854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</a:t>
            </a:r>
            <a:r>
              <a:rPr lang="ru-RU" sz="1800" dirty="0">
                <a:solidFill>
                  <a:srgbClr val="F0854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ИИ-аналитика</a:t>
            </a:r>
          </a:p>
        </p:txBody>
      </p:sp>
      <p:sp>
        <p:nvSpPr>
          <p:cNvPr id="13" name="Text 6">
            <a:extLst>
              <a:ext uri="{FF2B5EF4-FFF2-40B4-BE49-F238E27FC236}">
                <a16:creationId xmlns:a16="http://schemas.microsoft.com/office/drawing/2014/main" id="{85DFB622-740A-FE0F-EEBD-93BF8955D6F1}"/>
              </a:ext>
            </a:extLst>
          </p:cNvPr>
          <p:cNvSpPr/>
          <p:nvPr/>
        </p:nvSpPr>
        <p:spPr>
          <a:xfrm>
            <a:off x="566928" y="621793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kern="0" spc="300" dirty="0">
                <a:solidFill>
                  <a:srgbClr val="B055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— SLIDE </a:t>
            </a:r>
            <a:r>
              <a:rPr lang="ru-RU" sz="800" kern="0" spc="300" dirty="0">
                <a:solidFill>
                  <a:srgbClr val="B055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13</a:t>
            </a:r>
            <a:r>
              <a:rPr lang="en-US" sz="800" kern="0" spc="300" dirty="0">
                <a:solidFill>
                  <a:srgbClr val="B055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—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1601844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80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5E4860-1D78-27B4-2B04-636B8F7E7C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DD8ABE85-0EF5-BCFA-4FC7-F3468D027F8F}"/>
              </a:ext>
            </a:extLst>
          </p:cNvPr>
          <p:cNvSpPr/>
          <p:nvPr/>
        </p:nvSpPr>
        <p:spPr>
          <a:xfrm>
            <a:off x="365760" y="502920"/>
            <a:ext cx="8412480" cy="0"/>
          </a:xfrm>
          <a:prstGeom prst="line">
            <a:avLst/>
          </a:prstGeom>
          <a:noFill/>
          <a:ln w="9525">
            <a:solidFill>
              <a:srgbClr val="B05520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E6311C43-CB2B-3F46-FBD1-412F2C012BF4}"/>
              </a:ext>
            </a:extLst>
          </p:cNvPr>
          <p:cNvSpPr/>
          <p:nvPr/>
        </p:nvSpPr>
        <p:spPr>
          <a:xfrm>
            <a:off x="384048" y="292608"/>
            <a:ext cx="91440" cy="91440"/>
          </a:xfrm>
          <a:prstGeom prst="ellipse">
            <a:avLst/>
          </a:prstGeom>
          <a:solidFill>
            <a:srgbClr val="FF8A40"/>
          </a:solidFill>
          <a:ln w="12700">
            <a:solidFill>
              <a:srgbClr val="FF8A40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53A64292-6CD4-A71F-C5F4-5B036F53C385}"/>
              </a:ext>
            </a:extLst>
          </p:cNvPr>
          <p:cNvSpPr/>
          <p:nvPr/>
        </p:nvSpPr>
        <p:spPr>
          <a:xfrm>
            <a:off x="566928" y="20116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" sz="900" kern="0" spc="400" dirty="0">
                <a:solidFill>
                  <a:srgbClr val="E553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ё</a:t>
            </a:r>
            <a:r>
              <a:rPr lang="en-US" sz="900" kern="0" spc="400" dirty="0">
                <a:solidFill>
                  <a:srgbClr val="E553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PRSTCON · DEPARTURES</a:t>
            </a:r>
            <a:endParaRPr lang="en-US" sz="9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EBF0F8EF-E09B-7669-C72B-AAFBA0ED5A91}"/>
              </a:ext>
            </a:extLst>
          </p:cNvPr>
          <p:cNvSpPr/>
          <p:nvPr/>
        </p:nvSpPr>
        <p:spPr>
          <a:xfrm>
            <a:off x="5120640" y="20116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E553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26.05.2026 · MOW</a:t>
            </a:r>
            <a:endParaRPr lang="en-US" sz="900" dirty="0"/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D15BCFBF-94FE-2CC0-5208-101F1F7ADF76}"/>
              </a:ext>
            </a:extLst>
          </p:cNvPr>
          <p:cNvSpPr/>
          <p:nvPr/>
        </p:nvSpPr>
        <p:spPr>
          <a:xfrm>
            <a:off x="365760" y="4640580"/>
            <a:ext cx="8412480" cy="0"/>
          </a:xfrm>
          <a:prstGeom prst="line">
            <a:avLst/>
          </a:prstGeom>
          <a:noFill/>
          <a:ln w="6350">
            <a:solidFill>
              <a:srgbClr val="B05520"/>
            </a:solidFill>
            <a:prstDash val="dash"/>
          </a:ln>
        </p:spPr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5F576C56-34D1-3B4D-FC89-42A68CE6802C}"/>
              </a:ext>
            </a:extLst>
          </p:cNvPr>
          <p:cNvSpPr/>
          <p:nvPr/>
        </p:nvSpPr>
        <p:spPr>
          <a:xfrm>
            <a:off x="548639" y="914400"/>
            <a:ext cx="6179331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200" b="1" kern="0" spc="300" dirty="0">
                <a:solidFill>
                  <a:srgbClr val="FF8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OS NUCLEI-AUTOTRIAGE</a:t>
            </a:r>
            <a:endParaRPr lang="en-US" sz="2200" dirty="0"/>
          </a:p>
        </p:txBody>
      </p:sp>
      <p:sp>
        <p:nvSpPr>
          <p:cNvPr id="13" name="Text 6">
            <a:extLst>
              <a:ext uri="{FF2B5EF4-FFF2-40B4-BE49-F238E27FC236}">
                <a16:creationId xmlns:a16="http://schemas.microsoft.com/office/drawing/2014/main" id="{2862C9A8-5DE8-0C8D-4F0B-D4B9B50ADA64}"/>
              </a:ext>
            </a:extLst>
          </p:cNvPr>
          <p:cNvSpPr/>
          <p:nvPr/>
        </p:nvSpPr>
        <p:spPr>
          <a:xfrm>
            <a:off x="566928" y="621793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kern="0" spc="300" dirty="0">
                <a:solidFill>
                  <a:srgbClr val="B055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— SLIDE </a:t>
            </a:r>
            <a:r>
              <a:rPr lang="ru-RU" sz="800" kern="0" spc="300" dirty="0">
                <a:solidFill>
                  <a:srgbClr val="B055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14</a:t>
            </a:r>
            <a:r>
              <a:rPr lang="en-US" sz="800" kern="0" spc="300" dirty="0">
                <a:solidFill>
                  <a:srgbClr val="B055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—</a:t>
            </a:r>
            <a:endParaRPr lang="en-US" sz="800" dirty="0"/>
          </a:p>
        </p:txBody>
      </p:sp>
      <p:pic>
        <p:nvPicPr>
          <p:cNvPr id="12290" name="Picture 2">
            <a:extLst>
              <a:ext uri="{FF2B5EF4-FFF2-40B4-BE49-F238E27FC236}">
                <a16:creationId xmlns:a16="http://schemas.microsoft.com/office/drawing/2014/main" id="{BA379D14-403E-3123-1059-6A75353EFE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4741" y="1510104"/>
            <a:ext cx="2494517" cy="2494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AFC1E3C-BF0F-3BC7-7672-0A1B964424C4}"/>
              </a:ext>
            </a:extLst>
          </p:cNvPr>
          <p:cNvSpPr txBox="1"/>
          <p:nvPr/>
        </p:nvSpPr>
        <p:spPr>
          <a:xfrm>
            <a:off x="1482334" y="4143125"/>
            <a:ext cx="617933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 err="1">
                <a:solidFill>
                  <a:srgbClr val="0070C0"/>
                </a:solidFill>
              </a:rPr>
              <a:t>https</a:t>
            </a:r>
            <a:r>
              <a:rPr lang="ru-RU" sz="2000" dirty="0">
                <a:solidFill>
                  <a:srgbClr val="0070C0"/>
                </a:solidFill>
              </a:rPr>
              <a:t>://</a:t>
            </a:r>
            <a:r>
              <a:rPr lang="ru-RU" sz="2000" dirty="0" err="1">
                <a:solidFill>
                  <a:srgbClr val="0070C0"/>
                </a:solidFill>
              </a:rPr>
              <a:t>github.com</a:t>
            </a:r>
            <a:r>
              <a:rPr lang="ru-RU" sz="2000" dirty="0">
                <a:solidFill>
                  <a:srgbClr val="0070C0"/>
                </a:solidFill>
              </a:rPr>
              <a:t>/cv3tomuzika/</a:t>
            </a:r>
            <a:r>
              <a:rPr lang="ru-RU" sz="2000" dirty="0" err="1">
                <a:solidFill>
                  <a:srgbClr val="0070C0"/>
                </a:solidFill>
              </a:rPr>
              <a:t>nuclei-autotriage</a:t>
            </a:r>
            <a:endParaRPr lang="ru-RU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683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E080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502920"/>
            <a:ext cx="8412480" cy="0"/>
          </a:xfrm>
          <a:prstGeom prst="line">
            <a:avLst/>
          </a:prstGeom>
          <a:noFill/>
          <a:ln w="9525">
            <a:solidFill>
              <a:srgbClr val="B05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84048" y="292608"/>
            <a:ext cx="91440" cy="91440"/>
          </a:xfrm>
          <a:prstGeom prst="ellipse">
            <a:avLst/>
          </a:prstGeom>
          <a:solidFill>
            <a:srgbClr val="FF8A40"/>
          </a:solidFill>
          <a:ln w="12700">
            <a:solidFill>
              <a:srgbClr val="FF8A4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20116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" sz="900" kern="0" spc="400" dirty="0">
                <a:solidFill>
                  <a:srgbClr val="E553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ё</a:t>
            </a:r>
            <a:r>
              <a:rPr lang="en-US" sz="900" kern="0" spc="400" dirty="0">
                <a:solidFill>
                  <a:srgbClr val="E553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PRSTCON · DEPARTURES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120640" y="20116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E553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26.05.2026 · MOW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4640580"/>
            <a:ext cx="8412480" cy="0"/>
          </a:xfrm>
          <a:prstGeom prst="line">
            <a:avLst/>
          </a:prstGeom>
          <a:noFill/>
          <a:ln w="6350">
            <a:solidFill>
              <a:srgbClr val="B05520"/>
            </a:solidFill>
            <a:prstDash val="dash"/>
          </a:ln>
        </p:spPr>
      </p:sp>
      <p:sp>
        <p:nvSpPr>
          <p:cNvPr id="9" name="Text 7"/>
          <p:cNvSpPr/>
          <p:nvPr/>
        </p:nvSpPr>
        <p:spPr>
          <a:xfrm>
            <a:off x="548640" y="91440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-RU" sz="2200" b="1" kern="0" spc="400" dirty="0">
                <a:solidFill>
                  <a:srgbClr val="FF8A40"/>
                </a:solidFill>
                <a:latin typeface="Arial Black" pitchFamily="34" charset="0"/>
                <a:cs typeface="Arial Black" pitchFamily="34" charset="-120"/>
              </a:rPr>
              <a:t>БОЛЬ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548640" y="1371600"/>
            <a:ext cx="548640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600"/>
              </a:spcAft>
              <a:buNone/>
            </a:pPr>
            <a:r>
              <a:rPr lang="en-US" sz="1800" dirty="0">
                <a:solidFill>
                  <a:srgbClr val="F0854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· </a:t>
            </a:r>
            <a:r>
              <a:rPr lang="en-US" dirty="0">
                <a:solidFill>
                  <a:srgbClr val="F0854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&gt;10k </a:t>
            </a:r>
            <a:r>
              <a:rPr lang="ru-RU" dirty="0" err="1">
                <a:solidFill>
                  <a:srgbClr val="F0854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алертов</a:t>
            </a:r>
            <a:r>
              <a:rPr lang="ru-RU" dirty="0">
                <a:solidFill>
                  <a:srgbClr val="F0854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на большом потоке</a:t>
            </a:r>
            <a:endParaRPr lang="en-US" sz="1800" dirty="0"/>
          </a:p>
          <a:p>
            <a:pPr marL="0" indent="0">
              <a:spcAft>
                <a:spcPts val="600"/>
              </a:spcAft>
              <a:buNone/>
            </a:pPr>
            <a:r>
              <a:rPr lang="ru-RU" sz="1800" dirty="0">
                <a:solidFill>
                  <a:srgbClr val="F0854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· Совпадение шаблона ≠ уязвимость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ru-RU" sz="1800" dirty="0">
                <a:solidFill>
                  <a:srgbClr val="F0854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· Реальные находки тонут в шуме 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ru-RU" sz="1800" dirty="0">
                <a:solidFill>
                  <a:srgbClr val="F0854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· </a:t>
            </a:r>
            <a:r>
              <a:rPr lang="ru-RU" sz="1800" dirty="0" err="1">
                <a:solidFill>
                  <a:srgbClr val="F0854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Триаж</a:t>
            </a:r>
            <a:r>
              <a:rPr lang="ru-RU" sz="1800" dirty="0">
                <a:solidFill>
                  <a:srgbClr val="F0854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руками: дорого и медленно</a:t>
            </a:r>
          </a:p>
        </p:txBody>
      </p:sp>
      <p:sp>
        <p:nvSpPr>
          <p:cNvPr id="13" name="Text 6">
            <a:extLst>
              <a:ext uri="{FF2B5EF4-FFF2-40B4-BE49-F238E27FC236}">
                <a16:creationId xmlns:a16="http://schemas.microsoft.com/office/drawing/2014/main" id="{91DCD119-B1DD-A6E8-559F-7AA6713A9EED}"/>
              </a:ext>
            </a:extLst>
          </p:cNvPr>
          <p:cNvSpPr/>
          <p:nvPr/>
        </p:nvSpPr>
        <p:spPr>
          <a:xfrm>
            <a:off x="566928" y="621793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kern="0" spc="300" dirty="0">
                <a:solidFill>
                  <a:srgbClr val="B055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— SLIDE </a:t>
            </a:r>
            <a:r>
              <a:rPr lang="ru-RU" sz="800" kern="0" spc="300" dirty="0">
                <a:solidFill>
                  <a:srgbClr val="B055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r>
              <a:rPr lang="en-US" sz="800" kern="0" spc="300" dirty="0">
                <a:solidFill>
                  <a:srgbClr val="B055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—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80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6395B6-53CD-5D4D-8A5C-895718B0E4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BA50AC05-A248-6E7E-451A-1E6BF8047C4F}"/>
              </a:ext>
            </a:extLst>
          </p:cNvPr>
          <p:cNvSpPr/>
          <p:nvPr/>
        </p:nvSpPr>
        <p:spPr>
          <a:xfrm>
            <a:off x="365760" y="502920"/>
            <a:ext cx="8412480" cy="0"/>
          </a:xfrm>
          <a:prstGeom prst="line">
            <a:avLst/>
          </a:prstGeom>
          <a:noFill/>
          <a:ln w="9525">
            <a:solidFill>
              <a:srgbClr val="B05520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1516E9F4-DC4A-7429-F91F-9313BFC5B789}"/>
              </a:ext>
            </a:extLst>
          </p:cNvPr>
          <p:cNvSpPr/>
          <p:nvPr/>
        </p:nvSpPr>
        <p:spPr>
          <a:xfrm>
            <a:off x="384048" y="292608"/>
            <a:ext cx="91440" cy="91440"/>
          </a:xfrm>
          <a:prstGeom prst="ellipse">
            <a:avLst/>
          </a:prstGeom>
          <a:solidFill>
            <a:srgbClr val="FF8A40"/>
          </a:solidFill>
          <a:ln w="12700">
            <a:solidFill>
              <a:srgbClr val="FF8A40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BC6CCA95-4F71-F6C8-9B59-4403560A641F}"/>
              </a:ext>
            </a:extLst>
          </p:cNvPr>
          <p:cNvSpPr/>
          <p:nvPr/>
        </p:nvSpPr>
        <p:spPr>
          <a:xfrm>
            <a:off x="566928" y="20116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" sz="900" kern="0" spc="400" dirty="0">
                <a:solidFill>
                  <a:srgbClr val="E553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ё</a:t>
            </a:r>
            <a:r>
              <a:rPr lang="en-US" sz="900" kern="0" spc="400" dirty="0">
                <a:solidFill>
                  <a:srgbClr val="E553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PRSTCON · DEPARTURES</a:t>
            </a:r>
            <a:endParaRPr lang="en-US" sz="9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261DDA78-9E7E-B18A-E3DD-D4F01DF1F53C}"/>
              </a:ext>
            </a:extLst>
          </p:cNvPr>
          <p:cNvSpPr/>
          <p:nvPr/>
        </p:nvSpPr>
        <p:spPr>
          <a:xfrm>
            <a:off x="5120640" y="20116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E553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26.05.2026 · MOW</a:t>
            </a:r>
            <a:endParaRPr lang="en-US" sz="900" dirty="0"/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B72B215D-B64A-8D79-47D4-A62A1F172181}"/>
              </a:ext>
            </a:extLst>
          </p:cNvPr>
          <p:cNvSpPr/>
          <p:nvPr/>
        </p:nvSpPr>
        <p:spPr>
          <a:xfrm>
            <a:off x="365760" y="4640580"/>
            <a:ext cx="8412480" cy="0"/>
          </a:xfrm>
          <a:prstGeom prst="line">
            <a:avLst/>
          </a:prstGeom>
          <a:noFill/>
          <a:ln w="6350">
            <a:solidFill>
              <a:srgbClr val="B05520"/>
            </a:solidFill>
            <a:prstDash val="dash"/>
          </a:ln>
        </p:spPr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4E732041-B01F-2D0D-FC41-47BBE170B1E7}"/>
              </a:ext>
            </a:extLst>
          </p:cNvPr>
          <p:cNvSpPr/>
          <p:nvPr/>
        </p:nvSpPr>
        <p:spPr>
          <a:xfrm>
            <a:off x="548639" y="914400"/>
            <a:ext cx="54066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-RU" sz="2200" b="1" kern="0" spc="400" dirty="0">
                <a:solidFill>
                  <a:srgbClr val="FF8A40"/>
                </a:solidFill>
                <a:latin typeface="Arial Black" pitchFamily="34" charset="0"/>
                <a:cs typeface="Arial Black" pitchFamily="34" charset="-120"/>
              </a:rPr>
              <a:t>ПОЧЕМУ НЕ ПРАВИЛА</a:t>
            </a:r>
            <a:endParaRPr lang="en-US" sz="2200" dirty="0"/>
          </a:p>
        </p:txBody>
      </p:sp>
      <p:sp>
        <p:nvSpPr>
          <p:cNvPr id="6" name="Text 6">
            <a:extLst>
              <a:ext uri="{FF2B5EF4-FFF2-40B4-BE49-F238E27FC236}">
                <a16:creationId xmlns:a16="http://schemas.microsoft.com/office/drawing/2014/main" id="{9FD80231-C0B8-BADB-EB95-AD61804CB479}"/>
              </a:ext>
            </a:extLst>
          </p:cNvPr>
          <p:cNvSpPr/>
          <p:nvPr/>
        </p:nvSpPr>
        <p:spPr>
          <a:xfrm>
            <a:off x="566928" y="621793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kern="0" spc="300" dirty="0">
                <a:solidFill>
                  <a:srgbClr val="B055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— SLIDE </a:t>
            </a:r>
            <a:r>
              <a:rPr lang="ru-RU" sz="800" kern="0" spc="300" dirty="0">
                <a:solidFill>
                  <a:srgbClr val="B055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r>
              <a:rPr lang="en-US" sz="800" kern="0" spc="300" dirty="0">
                <a:solidFill>
                  <a:srgbClr val="B055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—</a:t>
            </a:r>
            <a:endParaRPr lang="en-US" sz="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8463ADA-BD97-5CDA-0AA0-CA07521794F6}"/>
              </a:ext>
            </a:extLst>
          </p:cNvPr>
          <p:cNvSpPr txBox="1"/>
          <p:nvPr/>
        </p:nvSpPr>
        <p:spPr>
          <a:xfrm>
            <a:off x="566928" y="1466087"/>
            <a:ext cx="7717536" cy="233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400" b="0" dirty="0">
                <a:solidFill>
                  <a:srgbClr val="8B949E"/>
                </a:solidFill>
                <a:latin typeface="Consolas"/>
              </a:rPr>
              <a:t>$ </a:t>
            </a:r>
            <a:r>
              <a:rPr sz="1400" b="0" dirty="0">
                <a:solidFill>
                  <a:srgbClr val="E6EDF3"/>
                </a:solidFill>
                <a:latin typeface="Consolas"/>
              </a:rPr>
              <a:t>nuclei -id </a:t>
            </a:r>
            <a:r>
              <a:rPr sz="1400" b="0" dirty="0" err="1">
                <a:solidFill>
                  <a:srgbClr val="E6EDF3"/>
                </a:solidFill>
                <a:latin typeface="Consolas"/>
              </a:rPr>
              <a:t>wordpress</a:t>
            </a:r>
            <a:r>
              <a:rPr sz="1400" b="0" dirty="0">
                <a:solidFill>
                  <a:srgbClr val="E6EDF3"/>
                </a:solidFill>
                <a:latin typeface="Consolas"/>
              </a:rPr>
              <a:t>-detect -debug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400" dirty="0">
                <a:latin typeface="Consolas"/>
              </a:rPr>
              <a:t>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400" b="0" dirty="0">
                <a:solidFill>
                  <a:srgbClr val="8B949E"/>
                </a:solidFill>
                <a:latin typeface="Consolas"/>
              </a:rPr>
              <a:t>[INF] </a:t>
            </a:r>
            <a:r>
              <a:rPr sz="1400" b="0" dirty="0">
                <a:solidFill>
                  <a:srgbClr val="7EE787"/>
                </a:solidFill>
                <a:latin typeface="Consolas"/>
              </a:rPr>
              <a:t>matched </a:t>
            </a:r>
            <a:r>
              <a:rPr sz="1400" b="1" dirty="0" err="1">
                <a:solidFill>
                  <a:srgbClr val="4FD1C5"/>
                </a:solidFill>
                <a:latin typeface="Consolas"/>
              </a:rPr>
              <a:t>wordpress</a:t>
            </a:r>
            <a:r>
              <a:rPr sz="1400" b="1" dirty="0">
                <a:solidFill>
                  <a:srgbClr val="4FD1C5"/>
                </a:solidFill>
                <a:latin typeface="Consolas"/>
              </a:rPr>
              <a:t>-detect</a:t>
            </a:r>
            <a:r>
              <a:rPr sz="1400" b="0" dirty="0">
                <a:solidFill>
                  <a:srgbClr val="E6EDF3"/>
                </a:solidFill>
                <a:latin typeface="Consolas"/>
              </a:rPr>
              <a:t>   https://</a:t>
            </a:r>
            <a:r>
              <a:rPr sz="1400" b="0" dirty="0" err="1">
                <a:solidFill>
                  <a:srgbClr val="E6EDF3"/>
                </a:solidFill>
                <a:latin typeface="Consolas"/>
              </a:rPr>
              <a:t>blog.example</a:t>
            </a:r>
            <a:r>
              <a:rPr sz="1400" b="0" dirty="0">
                <a:solidFill>
                  <a:srgbClr val="E6EDF3"/>
                </a:solidFill>
                <a:latin typeface="Consolas"/>
              </a:rPr>
              <a:t>/   </a:t>
            </a:r>
            <a:r>
              <a:rPr sz="1400" b="0" dirty="0">
                <a:solidFill>
                  <a:srgbClr val="D2A8FF"/>
                </a:solidFill>
                <a:latin typeface="Consolas"/>
              </a:rPr>
              <a:t>[200]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400" b="0" dirty="0">
                <a:solidFill>
                  <a:srgbClr val="8B949E"/>
                </a:solidFill>
                <a:latin typeface="Consolas"/>
              </a:rPr>
              <a:t>[matcher] </a:t>
            </a:r>
            <a:r>
              <a:rPr sz="1400" b="0" dirty="0">
                <a:solidFill>
                  <a:srgbClr val="E6EDF3"/>
                </a:solidFill>
                <a:latin typeface="Consolas"/>
              </a:rPr>
              <a:t>regex "/wp-content/uploads/(.*)" matched in body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400" b="0" dirty="0">
                <a:solidFill>
                  <a:srgbClr val="8B949E"/>
                </a:solidFill>
                <a:latin typeface="Consolas"/>
              </a:rPr>
              <a:t>[context] </a:t>
            </a:r>
            <a:r>
              <a:rPr sz="1400" b="0" dirty="0">
                <a:solidFill>
                  <a:srgbClr val="E6EDF3"/>
                </a:solidFill>
                <a:latin typeface="Consolas"/>
              </a:rPr>
              <a:t>&lt;link </a:t>
            </a:r>
            <a:r>
              <a:rPr sz="1400" b="0" dirty="0" err="1">
                <a:solidFill>
                  <a:srgbClr val="E6EDF3"/>
                </a:solidFill>
                <a:latin typeface="Consolas"/>
              </a:rPr>
              <a:t>href</a:t>
            </a:r>
            <a:r>
              <a:rPr sz="1400" b="0" dirty="0">
                <a:solidFill>
                  <a:srgbClr val="E6EDF3"/>
                </a:solidFill>
                <a:latin typeface="Consolas"/>
              </a:rPr>
              <a:t>="/</a:t>
            </a:r>
            <a:r>
              <a:rPr sz="1400" b="1" dirty="0">
                <a:solidFill>
                  <a:srgbClr val="7EE787"/>
                </a:solidFill>
                <a:latin typeface="Consolas"/>
              </a:rPr>
              <a:t>wp-content/</a:t>
            </a:r>
            <a:r>
              <a:rPr sz="1400" b="0" dirty="0">
                <a:solidFill>
                  <a:srgbClr val="E6EDF3"/>
                </a:solidFill>
                <a:latin typeface="Consolas"/>
              </a:rPr>
              <a:t>themes/</a:t>
            </a:r>
            <a:r>
              <a:rPr sz="1400" b="0" dirty="0" err="1">
                <a:solidFill>
                  <a:srgbClr val="E6EDF3"/>
                </a:solidFill>
                <a:latin typeface="Consolas"/>
              </a:rPr>
              <a:t>twentytwentyfour</a:t>
            </a:r>
            <a:r>
              <a:rPr sz="1400" b="0" dirty="0">
                <a:solidFill>
                  <a:srgbClr val="E6EDF3"/>
                </a:solidFill>
                <a:latin typeface="Consolas"/>
              </a:rPr>
              <a:t>/</a:t>
            </a:r>
            <a:r>
              <a:rPr sz="1400" b="0" dirty="0" err="1">
                <a:solidFill>
                  <a:srgbClr val="E6EDF3"/>
                </a:solidFill>
                <a:latin typeface="Consolas"/>
              </a:rPr>
              <a:t>style.css</a:t>
            </a:r>
            <a:r>
              <a:rPr sz="1400" b="0" dirty="0">
                <a:solidFill>
                  <a:srgbClr val="E6EDF3"/>
                </a:solidFill>
                <a:latin typeface="Consolas"/>
              </a:rPr>
              <a:t>"&gt;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400" b="0" dirty="0">
                <a:solidFill>
                  <a:srgbClr val="E6EDF3"/>
                </a:solidFill>
                <a:latin typeface="Consolas"/>
              </a:rPr>
              <a:t>          &lt;meta name="generator" content="WordPress 6.4.2"&gt;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400" b="0" dirty="0">
                <a:solidFill>
                  <a:srgbClr val="8B949E"/>
                </a:solidFill>
                <a:latin typeface="Consolas"/>
              </a:rPr>
              <a:t>[check]   </a:t>
            </a:r>
            <a:r>
              <a:rPr sz="1400" b="0" dirty="0">
                <a:solidFill>
                  <a:srgbClr val="E6EDF3"/>
                </a:solidFill>
                <a:latin typeface="Consolas"/>
              </a:rPr>
              <a:t>/wp-</a:t>
            </a:r>
            <a:r>
              <a:rPr sz="1400" b="0" dirty="0" err="1">
                <a:solidFill>
                  <a:srgbClr val="E6EDF3"/>
                </a:solidFill>
                <a:latin typeface="Consolas"/>
              </a:rPr>
              <a:t>json</a:t>
            </a:r>
            <a:r>
              <a:rPr sz="1400" b="0" dirty="0">
                <a:solidFill>
                  <a:srgbClr val="E6EDF3"/>
                </a:solidFill>
                <a:latin typeface="Consolas"/>
              </a:rPr>
              <a:t>/ → 200 (REST API WordPress)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400" dirty="0">
                <a:latin typeface="Consolas"/>
              </a:rPr>
              <a:t>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400" b="0" dirty="0">
                <a:solidFill>
                  <a:srgbClr val="8B949E"/>
                </a:solidFill>
                <a:latin typeface="Consolas"/>
              </a:rPr>
              <a:t>[verdict] </a:t>
            </a:r>
            <a:r>
              <a:rPr sz="1400" b="1" dirty="0">
                <a:solidFill>
                  <a:srgbClr val="7EE787"/>
                </a:solidFill>
                <a:latin typeface="Consolas"/>
              </a:rPr>
              <a:t>TRUE</a:t>
            </a:r>
            <a:r>
              <a:rPr sz="1400" b="0" dirty="0">
                <a:solidFill>
                  <a:srgbClr val="E6EDF3"/>
                </a:solidFill>
                <a:latin typeface="Consolas"/>
              </a:rPr>
              <a:t>  </a:t>
            </a:r>
            <a:r>
              <a:rPr sz="1400" b="0" dirty="0" err="1">
                <a:solidFill>
                  <a:srgbClr val="E6EDF3"/>
                </a:solidFill>
                <a:latin typeface="Consolas"/>
              </a:rPr>
              <a:t>это</a:t>
            </a:r>
            <a:r>
              <a:rPr sz="1400" b="0" dirty="0">
                <a:solidFill>
                  <a:srgbClr val="E6EDF3"/>
                </a:solidFill>
                <a:latin typeface="Consolas"/>
              </a:rPr>
              <a:t> </a:t>
            </a:r>
            <a:r>
              <a:rPr sz="1400" b="0" dirty="0" err="1">
                <a:solidFill>
                  <a:srgbClr val="E6EDF3"/>
                </a:solidFill>
                <a:latin typeface="Consolas"/>
              </a:rPr>
              <a:t>реальный</a:t>
            </a:r>
            <a:r>
              <a:rPr sz="1400" b="0" dirty="0">
                <a:solidFill>
                  <a:srgbClr val="E6EDF3"/>
                </a:solidFill>
                <a:latin typeface="Consolas"/>
              </a:rPr>
              <a:t> WordPress</a:t>
            </a:r>
          </a:p>
        </p:txBody>
      </p:sp>
    </p:spTree>
    <p:extLst>
      <p:ext uri="{BB962C8B-B14F-4D97-AF65-F5344CB8AC3E}">
        <p14:creationId xmlns:p14="http://schemas.microsoft.com/office/powerpoint/2010/main" val="3706538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80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743B180-CBCD-D615-3503-0F2D661586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FE9CE5DB-47A0-7655-1319-DC32CDD64B74}"/>
              </a:ext>
            </a:extLst>
          </p:cNvPr>
          <p:cNvSpPr/>
          <p:nvPr/>
        </p:nvSpPr>
        <p:spPr>
          <a:xfrm>
            <a:off x="365760" y="502920"/>
            <a:ext cx="8412480" cy="0"/>
          </a:xfrm>
          <a:prstGeom prst="line">
            <a:avLst/>
          </a:prstGeom>
          <a:noFill/>
          <a:ln w="9525">
            <a:solidFill>
              <a:srgbClr val="B05520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E160BADB-E43F-A441-116D-34DF0B9AE759}"/>
              </a:ext>
            </a:extLst>
          </p:cNvPr>
          <p:cNvSpPr/>
          <p:nvPr/>
        </p:nvSpPr>
        <p:spPr>
          <a:xfrm>
            <a:off x="384048" y="292608"/>
            <a:ext cx="91440" cy="91440"/>
          </a:xfrm>
          <a:prstGeom prst="ellipse">
            <a:avLst/>
          </a:prstGeom>
          <a:solidFill>
            <a:srgbClr val="FF8A40"/>
          </a:solidFill>
          <a:ln w="12700">
            <a:solidFill>
              <a:srgbClr val="FF8A40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9A03F567-2269-651D-6E1B-EF166BF63F57}"/>
              </a:ext>
            </a:extLst>
          </p:cNvPr>
          <p:cNvSpPr/>
          <p:nvPr/>
        </p:nvSpPr>
        <p:spPr>
          <a:xfrm>
            <a:off x="566928" y="20116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" sz="900" kern="0" spc="400" dirty="0">
                <a:solidFill>
                  <a:srgbClr val="E553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ё</a:t>
            </a:r>
            <a:r>
              <a:rPr lang="en-US" sz="900" kern="0" spc="400" dirty="0">
                <a:solidFill>
                  <a:srgbClr val="E553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PRSTCON · DEPARTURES</a:t>
            </a:r>
            <a:endParaRPr lang="en-US" sz="9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705B5599-26A6-714D-3651-9E5C7BA69393}"/>
              </a:ext>
            </a:extLst>
          </p:cNvPr>
          <p:cNvSpPr/>
          <p:nvPr/>
        </p:nvSpPr>
        <p:spPr>
          <a:xfrm>
            <a:off x="5120640" y="20116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E553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26.05.2026 · MOW</a:t>
            </a:r>
            <a:endParaRPr lang="en-US" sz="900" dirty="0"/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E4423C91-64F4-D21B-BA4D-9C86D56242EF}"/>
              </a:ext>
            </a:extLst>
          </p:cNvPr>
          <p:cNvSpPr/>
          <p:nvPr/>
        </p:nvSpPr>
        <p:spPr>
          <a:xfrm>
            <a:off x="365760" y="4640580"/>
            <a:ext cx="8412480" cy="0"/>
          </a:xfrm>
          <a:prstGeom prst="line">
            <a:avLst/>
          </a:prstGeom>
          <a:noFill/>
          <a:ln w="6350">
            <a:solidFill>
              <a:srgbClr val="B05520"/>
            </a:solidFill>
            <a:prstDash val="dash"/>
          </a:ln>
        </p:spPr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42C02CE3-FC82-4F37-2444-876B0148D1E0}"/>
              </a:ext>
            </a:extLst>
          </p:cNvPr>
          <p:cNvSpPr/>
          <p:nvPr/>
        </p:nvSpPr>
        <p:spPr>
          <a:xfrm>
            <a:off x="548639" y="914400"/>
            <a:ext cx="54066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-RU" sz="2200" b="1" kern="0" spc="400" dirty="0">
                <a:solidFill>
                  <a:srgbClr val="FF8A40"/>
                </a:solidFill>
                <a:latin typeface="Arial Black" pitchFamily="34" charset="0"/>
                <a:cs typeface="Arial Black" pitchFamily="34" charset="-120"/>
              </a:rPr>
              <a:t>ПОЧЕМУ НЕ ПРАВИЛА</a:t>
            </a:r>
            <a:endParaRPr lang="en-US" sz="2200" dirty="0"/>
          </a:p>
        </p:txBody>
      </p:sp>
      <p:sp>
        <p:nvSpPr>
          <p:cNvPr id="6" name="Text 6">
            <a:extLst>
              <a:ext uri="{FF2B5EF4-FFF2-40B4-BE49-F238E27FC236}">
                <a16:creationId xmlns:a16="http://schemas.microsoft.com/office/drawing/2014/main" id="{234C68F9-778B-FDD7-67EE-C21D62F02E6A}"/>
              </a:ext>
            </a:extLst>
          </p:cNvPr>
          <p:cNvSpPr/>
          <p:nvPr/>
        </p:nvSpPr>
        <p:spPr>
          <a:xfrm>
            <a:off x="566928" y="621793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kern="0" spc="300" dirty="0">
                <a:solidFill>
                  <a:srgbClr val="B055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— SLIDE </a:t>
            </a:r>
            <a:r>
              <a:rPr lang="ru-RU" sz="800" kern="0" spc="300" dirty="0">
                <a:solidFill>
                  <a:srgbClr val="B055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</a:t>
            </a:r>
            <a:r>
              <a:rPr lang="en-US" sz="800" kern="0" spc="300" dirty="0">
                <a:solidFill>
                  <a:srgbClr val="B055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—</a:t>
            </a:r>
            <a:endParaRPr lang="en-US" sz="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BDF4BEA-99C3-A202-BA51-0FDE9327ABDF}"/>
              </a:ext>
            </a:extLst>
          </p:cNvPr>
          <p:cNvSpPr txBox="1"/>
          <p:nvPr/>
        </p:nvSpPr>
        <p:spPr>
          <a:xfrm>
            <a:off x="566928" y="1466087"/>
            <a:ext cx="7717536" cy="32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sz="1400" b="0" dirty="0">
              <a:solidFill>
                <a:srgbClr val="E6EDF3"/>
              </a:solidFill>
              <a:latin typeface="Consola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F691F0C-F63B-803B-0CB4-6CDE73269F9F}"/>
              </a:ext>
            </a:extLst>
          </p:cNvPr>
          <p:cNvSpPr txBox="1"/>
          <p:nvPr/>
        </p:nvSpPr>
        <p:spPr>
          <a:xfrm>
            <a:off x="606083" y="1466087"/>
            <a:ext cx="10698480" cy="2834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400" b="0" dirty="0">
                <a:solidFill>
                  <a:srgbClr val="8B949E"/>
                </a:solidFill>
                <a:latin typeface="Consolas"/>
              </a:rPr>
              <a:t>$ </a:t>
            </a:r>
            <a:r>
              <a:rPr sz="1400" b="0" dirty="0">
                <a:solidFill>
                  <a:srgbClr val="E6EDF3"/>
                </a:solidFill>
                <a:latin typeface="Consolas"/>
              </a:rPr>
              <a:t>nuclei -id </a:t>
            </a:r>
            <a:r>
              <a:rPr sz="1400" b="0" dirty="0" err="1">
                <a:solidFill>
                  <a:srgbClr val="E6EDF3"/>
                </a:solidFill>
                <a:latin typeface="Consolas"/>
              </a:rPr>
              <a:t>wordpress</a:t>
            </a:r>
            <a:r>
              <a:rPr sz="1400" b="0" dirty="0">
                <a:solidFill>
                  <a:srgbClr val="E6EDF3"/>
                </a:solidFill>
                <a:latin typeface="Consolas"/>
              </a:rPr>
              <a:t>-detect -debug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400" dirty="0">
                <a:latin typeface="Consolas"/>
              </a:rPr>
              <a:t>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400" b="0" dirty="0">
                <a:solidFill>
                  <a:srgbClr val="8B949E"/>
                </a:solidFill>
                <a:latin typeface="Consolas"/>
              </a:rPr>
              <a:t>[INF] </a:t>
            </a:r>
            <a:r>
              <a:rPr sz="1400" b="0" dirty="0">
                <a:solidFill>
                  <a:srgbClr val="7EE787"/>
                </a:solidFill>
                <a:latin typeface="Consolas"/>
              </a:rPr>
              <a:t>matched </a:t>
            </a:r>
            <a:r>
              <a:rPr sz="1400" b="1" dirty="0" err="1">
                <a:solidFill>
                  <a:srgbClr val="4FD1C5"/>
                </a:solidFill>
                <a:latin typeface="Consolas"/>
              </a:rPr>
              <a:t>wordpress</a:t>
            </a:r>
            <a:r>
              <a:rPr sz="1400" b="1" dirty="0">
                <a:solidFill>
                  <a:srgbClr val="4FD1C5"/>
                </a:solidFill>
                <a:latin typeface="Consolas"/>
              </a:rPr>
              <a:t>-detect</a:t>
            </a:r>
            <a:r>
              <a:rPr sz="1400" b="0" dirty="0">
                <a:solidFill>
                  <a:srgbClr val="E6EDF3"/>
                </a:solidFill>
                <a:latin typeface="Consolas"/>
              </a:rPr>
              <a:t>   https://</a:t>
            </a:r>
            <a:r>
              <a:rPr sz="1400" b="0" dirty="0" err="1">
                <a:solidFill>
                  <a:srgbClr val="E6EDF3"/>
                </a:solidFill>
                <a:latin typeface="Consolas"/>
              </a:rPr>
              <a:t>shop.example</a:t>
            </a:r>
            <a:r>
              <a:rPr sz="1400" b="0" dirty="0">
                <a:solidFill>
                  <a:srgbClr val="E6EDF3"/>
                </a:solidFill>
                <a:latin typeface="Consolas"/>
              </a:rPr>
              <a:t>/   </a:t>
            </a:r>
            <a:r>
              <a:rPr sz="1400" b="0" dirty="0">
                <a:solidFill>
                  <a:srgbClr val="D2A8FF"/>
                </a:solidFill>
                <a:latin typeface="Consolas"/>
              </a:rPr>
              <a:t>[200]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400" b="0" dirty="0">
                <a:solidFill>
                  <a:srgbClr val="8B949E"/>
                </a:solidFill>
                <a:latin typeface="Consolas"/>
              </a:rPr>
              <a:t>[matcher] </a:t>
            </a:r>
            <a:r>
              <a:rPr sz="1400" b="0" dirty="0">
                <a:solidFill>
                  <a:srgbClr val="E6EDF3"/>
                </a:solidFill>
                <a:latin typeface="Consolas"/>
              </a:rPr>
              <a:t>regex "/wp-content/uploads/(.*)" matched in body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400" b="0" dirty="0">
                <a:solidFill>
                  <a:srgbClr val="8B949E"/>
                </a:solidFill>
                <a:latin typeface="Consolas"/>
              </a:rPr>
              <a:t>[context] </a:t>
            </a:r>
            <a:r>
              <a:rPr sz="1400" b="0" dirty="0">
                <a:solidFill>
                  <a:srgbClr val="E6EDF3"/>
                </a:solidFill>
                <a:latin typeface="Consolas"/>
              </a:rPr>
              <a:t>&lt;</a:t>
            </a:r>
            <a:r>
              <a:rPr sz="1400" b="0" dirty="0" err="1">
                <a:solidFill>
                  <a:srgbClr val="E6EDF3"/>
                </a:solidFill>
                <a:latin typeface="Consolas"/>
              </a:rPr>
              <a:t>img</a:t>
            </a:r>
            <a:r>
              <a:rPr sz="1400" b="0" dirty="0">
                <a:solidFill>
                  <a:srgbClr val="E6EDF3"/>
                </a:solidFill>
                <a:latin typeface="Consolas"/>
              </a:rPr>
              <a:t> </a:t>
            </a:r>
            <a:r>
              <a:rPr sz="1400" b="0" dirty="0" err="1">
                <a:solidFill>
                  <a:srgbClr val="E6EDF3"/>
                </a:solidFill>
                <a:latin typeface="Consolas"/>
              </a:rPr>
              <a:t>src</a:t>
            </a:r>
            <a:r>
              <a:rPr sz="1400" b="0" dirty="0">
                <a:solidFill>
                  <a:srgbClr val="E6EDF3"/>
                </a:solidFill>
                <a:latin typeface="Consolas"/>
              </a:rPr>
              <a:t>="https://</a:t>
            </a:r>
            <a:r>
              <a:rPr sz="1400" b="0" dirty="0" err="1">
                <a:solidFill>
                  <a:srgbClr val="E6EDF3"/>
                </a:solidFill>
                <a:latin typeface="Consolas"/>
              </a:rPr>
              <a:t>cdn.partner.com</a:t>
            </a:r>
            <a:r>
              <a:rPr sz="1400" b="0" dirty="0">
                <a:solidFill>
                  <a:srgbClr val="E6EDF3"/>
                </a:solidFill>
                <a:latin typeface="Consolas"/>
              </a:rPr>
              <a:t>/</a:t>
            </a:r>
            <a:r>
              <a:rPr sz="1400" b="1" dirty="0">
                <a:solidFill>
                  <a:srgbClr val="FF7B72"/>
                </a:solidFill>
                <a:latin typeface="Consolas"/>
              </a:rPr>
              <a:t>wp-content/uploads/</a:t>
            </a:r>
            <a:r>
              <a:rPr sz="1400" b="0" dirty="0">
                <a:solidFill>
                  <a:srgbClr val="E6EDF3"/>
                </a:solidFill>
                <a:latin typeface="Consolas"/>
              </a:rPr>
              <a:t>2024/</a:t>
            </a:r>
            <a:r>
              <a:rPr sz="1400" b="0" dirty="0" err="1">
                <a:solidFill>
                  <a:srgbClr val="E6EDF3"/>
                </a:solidFill>
                <a:latin typeface="Consolas"/>
              </a:rPr>
              <a:t>promo.png</a:t>
            </a:r>
            <a:r>
              <a:rPr sz="1400" b="0" dirty="0">
                <a:solidFill>
                  <a:srgbClr val="E6EDF3"/>
                </a:solidFill>
                <a:latin typeface="Consolas"/>
              </a:rPr>
              <a:t>"&gt;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400" b="0" dirty="0">
                <a:solidFill>
                  <a:srgbClr val="E6EDF3"/>
                </a:solidFill>
                <a:latin typeface="Consolas"/>
              </a:rPr>
              <a:t>          </a:t>
            </a:r>
            <a:r>
              <a:rPr sz="1400" b="0" dirty="0">
                <a:solidFill>
                  <a:srgbClr val="8B949E"/>
                </a:solidFill>
                <a:latin typeface="Consolas"/>
              </a:rPr>
              <a:t>← </a:t>
            </a:r>
            <a:r>
              <a:rPr sz="1400" b="0" dirty="0" err="1">
                <a:solidFill>
                  <a:srgbClr val="8B949E"/>
                </a:solidFill>
                <a:latin typeface="Consolas"/>
              </a:rPr>
              <a:t>хотлинк</a:t>
            </a:r>
            <a:r>
              <a:rPr sz="1400" b="0" dirty="0">
                <a:solidFill>
                  <a:srgbClr val="8B949E"/>
                </a:solidFill>
                <a:latin typeface="Consolas"/>
              </a:rPr>
              <a:t> </a:t>
            </a:r>
            <a:r>
              <a:rPr sz="1400" b="0" dirty="0" err="1">
                <a:solidFill>
                  <a:srgbClr val="8B949E"/>
                </a:solidFill>
                <a:latin typeface="Consolas"/>
              </a:rPr>
              <a:t>картинки</a:t>
            </a:r>
            <a:r>
              <a:rPr sz="1400" b="0" dirty="0">
                <a:solidFill>
                  <a:srgbClr val="8B949E"/>
                </a:solidFill>
                <a:latin typeface="Consolas"/>
              </a:rPr>
              <a:t> </a:t>
            </a:r>
            <a:r>
              <a:rPr sz="1400" b="0" dirty="0" err="1">
                <a:solidFill>
                  <a:srgbClr val="8B949E"/>
                </a:solidFill>
                <a:latin typeface="Consolas"/>
              </a:rPr>
              <a:t>с</a:t>
            </a:r>
            <a:r>
              <a:rPr sz="1400" b="0" dirty="0">
                <a:solidFill>
                  <a:srgbClr val="8B949E"/>
                </a:solidFill>
                <a:latin typeface="Consolas"/>
              </a:rPr>
              <a:t> </a:t>
            </a:r>
            <a:r>
              <a:rPr sz="1400" b="0" dirty="0" err="1">
                <a:solidFill>
                  <a:srgbClr val="8B949E"/>
                </a:solidFill>
                <a:latin typeface="Consolas"/>
              </a:rPr>
              <a:t>чужого</a:t>
            </a:r>
            <a:r>
              <a:rPr sz="1400" b="0" dirty="0">
                <a:solidFill>
                  <a:srgbClr val="8B949E"/>
                </a:solidFill>
                <a:latin typeface="Consolas"/>
              </a:rPr>
              <a:t> WordPress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400" b="0" dirty="0">
                <a:solidFill>
                  <a:srgbClr val="8B949E"/>
                </a:solidFill>
                <a:latin typeface="Consolas"/>
              </a:rPr>
              <a:t>[check]   </a:t>
            </a:r>
            <a:r>
              <a:rPr sz="1400" b="0" dirty="0" err="1">
                <a:solidFill>
                  <a:srgbClr val="E6EDF3"/>
                </a:solidFill>
                <a:latin typeface="Consolas"/>
              </a:rPr>
              <a:t>нет</a:t>
            </a:r>
            <a:r>
              <a:rPr sz="1400" b="0" dirty="0">
                <a:solidFill>
                  <a:srgbClr val="E6EDF3"/>
                </a:solidFill>
                <a:latin typeface="Consolas"/>
              </a:rPr>
              <a:t> generator=WordPress, /wp-</a:t>
            </a:r>
            <a:r>
              <a:rPr sz="1400" b="0" dirty="0" err="1">
                <a:solidFill>
                  <a:srgbClr val="E6EDF3"/>
                </a:solidFill>
                <a:latin typeface="Consolas"/>
              </a:rPr>
              <a:t>json</a:t>
            </a:r>
            <a:r>
              <a:rPr sz="1400" b="0" dirty="0">
                <a:solidFill>
                  <a:srgbClr val="E6EDF3"/>
                </a:solidFill>
                <a:latin typeface="Consolas"/>
              </a:rPr>
              <a:t> → 404, Server: Tilda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400" dirty="0">
                <a:latin typeface="Consolas"/>
              </a:rPr>
              <a:t>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400" b="0" dirty="0">
                <a:solidFill>
                  <a:srgbClr val="8B949E"/>
                </a:solidFill>
                <a:latin typeface="Consolas"/>
              </a:rPr>
              <a:t>[verdict] </a:t>
            </a:r>
            <a:r>
              <a:rPr sz="1400" b="1" dirty="0">
                <a:solidFill>
                  <a:srgbClr val="FF7B72"/>
                </a:solidFill>
                <a:latin typeface="Consolas"/>
              </a:rPr>
              <a:t>FALSE</a:t>
            </a:r>
            <a:r>
              <a:rPr sz="1400" b="0" dirty="0">
                <a:solidFill>
                  <a:srgbClr val="E6EDF3"/>
                </a:solidFill>
                <a:latin typeface="Consolas"/>
              </a:rPr>
              <a:t>  </a:t>
            </a:r>
            <a:r>
              <a:rPr sz="1400" b="0" dirty="0" err="1">
                <a:solidFill>
                  <a:srgbClr val="E6EDF3"/>
                </a:solidFill>
                <a:latin typeface="Consolas"/>
              </a:rPr>
              <a:t>сайт</a:t>
            </a:r>
            <a:r>
              <a:rPr sz="1400" b="0" dirty="0">
                <a:solidFill>
                  <a:srgbClr val="E6EDF3"/>
                </a:solidFill>
                <a:latin typeface="Consolas"/>
              </a:rPr>
              <a:t> </a:t>
            </a:r>
            <a:r>
              <a:rPr sz="1400" b="0" dirty="0" err="1">
                <a:solidFill>
                  <a:srgbClr val="E6EDF3"/>
                </a:solidFill>
                <a:latin typeface="Consolas"/>
              </a:rPr>
              <a:t>не</a:t>
            </a:r>
            <a:r>
              <a:rPr sz="1400" b="0" dirty="0">
                <a:solidFill>
                  <a:srgbClr val="E6EDF3"/>
                </a:solidFill>
                <a:latin typeface="Consolas"/>
              </a:rPr>
              <a:t> </a:t>
            </a:r>
            <a:r>
              <a:rPr sz="1400" b="0" dirty="0" err="1">
                <a:solidFill>
                  <a:srgbClr val="E6EDF3"/>
                </a:solidFill>
                <a:latin typeface="Consolas"/>
              </a:rPr>
              <a:t>на</a:t>
            </a:r>
            <a:r>
              <a:rPr sz="1400" b="0" dirty="0">
                <a:solidFill>
                  <a:srgbClr val="E6EDF3"/>
                </a:solidFill>
                <a:latin typeface="Consolas"/>
              </a:rPr>
              <a:t> WordPress, </a:t>
            </a:r>
            <a:r>
              <a:rPr sz="1400" b="0" dirty="0" err="1">
                <a:solidFill>
                  <a:srgbClr val="E6EDF3"/>
                </a:solidFill>
                <a:latin typeface="Consolas"/>
              </a:rPr>
              <a:t>лишь</a:t>
            </a:r>
            <a:r>
              <a:rPr sz="1400" b="0" dirty="0">
                <a:solidFill>
                  <a:srgbClr val="E6EDF3"/>
                </a:solidFill>
                <a:latin typeface="Consolas"/>
              </a:rPr>
              <a:t> </a:t>
            </a:r>
            <a:r>
              <a:rPr sz="1400" b="0" dirty="0" err="1">
                <a:solidFill>
                  <a:srgbClr val="E6EDF3"/>
                </a:solidFill>
                <a:latin typeface="Consolas"/>
              </a:rPr>
              <a:t>грузит</a:t>
            </a:r>
            <a:r>
              <a:rPr sz="1400" b="0" dirty="0">
                <a:solidFill>
                  <a:srgbClr val="E6EDF3"/>
                </a:solidFill>
                <a:latin typeface="Consolas"/>
              </a:rPr>
              <a:t> </a:t>
            </a:r>
            <a:r>
              <a:rPr sz="1400" b="0" dirty="0" err="1">
                <a:solidFill>
                  <a:srgbClr val="E6EDF3"/>
                </a:solidFill>
                <a:latin typeface="Consolas"/>
              </a:rPr>
              <a:t>картинку</a:t>
            </a:r>
            <a:r>
              <a:rPr sz="1400" b="0" dirty="0">
                <a:solidFill>
                  <a:srgbClr val="E6EDF3"/>
                </a:solidFill>
                <a:latin typeface="Consolas"/>
              </a:rPr>
              <a:t> </a:t>
            </a:r>
            <a:r>
              <a:rPr sz="1400" b="0" dirty="0" err="1">
                <a:solidFill>
                  <a:srgbClr val="E6EDF3"/>
                </a:solidFill>
                <a:latin typeface="Consolas"/>
              </a:rPr>
              <a:t>с</a:t>
            </a:r>
            <a:r>
              <a:rPr sz="1400" b="0" dirty="0">
                <a:solidFill>
                  <a:srgbClr val="E6EDF3"/>
                </a:solidFill>
                <a:latin typeface="Consolas"/>
              </a:rPr>
              <a:t> </a:t>
            </a:r>
            <a:r>
              <a:rPr sz="1400" b="0" dirty="0" err="1">
                <a:solidFill>
                  <a:srgbClr val="E6EDF3"/>
                </a:solidFill>
                <a:latin typeface="Consolas"/>
              </a:rPr>
              <a:t>него</a:t>
            </a:r>
            <a:endParaRPr sz="1400" b="0" dirty="0">
              <a:solidFill>
                <a:srgbClr val="E6EDF3"/>
              </a:solidFill>
              <a:latin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1495551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80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F5AE5A-0E7F-F079-2675-EFC5475DD2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7823D667-ED24-927B-1F6E-E063A15A4D1B}"/>
              </a:ext>
            </a:extLst>
          </p:cNvPr>
          <p:cNvSpPr/>
          <p:nvPr/>
        </p:nvSpPr>
        <p:spPr>
          <a:xfrm>
            <a:off x="365760" y="502920"/>
            <a:ext cx="8412480" cy="0"/>
          </a:xfrm>
          <a:prstGeom prst="line">
            <a:avLst/>
          </a:prstGeom>
          <a:noFill/>
          <a:ln w="9525">
            <a:solidFill>
              <a:srgbClr val="B05520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06F040DF-F88E-CF1D-8964-C91D5E9E7112}"/>
              </a:ext>
            </a:extLst>
          </p:cNvPr>
          <p:cNvSpPr/>
          <p:nvPr/>
        </p:nvSpPr>
        <p:spPr>
          <a:xfrm>
            <a:off x="384048" y="292608"/>
            <a:ext cx="91440" cy="91440"/>
          </a:xfrm>
          <a:prstGeom prst="ellipse">
            <a:avLst/>
          </a:prstGeom>
          <a:solidFill>
            <a:srgbClr val="FF8A40"/>
          </a:solidFill>
          <a:ln w="12700">
            <a:solidFill>
              <a:srgbClr val="FF8A40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4D86063B-B0C7-E70A-B57D-72C1489F6ECE}"/>
              </a:ext>
            </a:extLst>
          </p:cNvPr>
          <p:cNvSpPr/>
          <p:nvPr/>
        </p:nvSpPr>
        <p:spPr>
          <a:xfrm>
            <a:off x="566928" y="20116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" sz="900" kern="0" spc="400" dirty="0">
                <a:solidFill>
                  <a:srgbClr val="E553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ё</a:t>
            </a:r>
            <a:r>
              <a:rPr lang="en-US" sz="900" kern="0" spc="400" dirty="0">
                <a:solidFill>
                  <a:srgbClr val="E553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PRSTCON · DEPARTURES</a:t>
            </a:r>
            <a:endParaRPr lang="en-US" sz="9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28869F63-E87E-AC71-338A-15D1E9309FA6}"/>
              </a:ext>
            </a:extLst>
          </p:cNvPr>
          <p:cNvSpPr/>
          <p:nvPr/>
        </p:nvSpPr>
        <p:spPr>
          <a:xfrm>
            <a:off x="5120640" y="20116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E553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26.05.2026 · MOW</a:t>
            </a:r>
            <a:endParaRPr lang="en-US" sz="900" dirty="0"/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38AED593-8FD4-7F66-2160-EAC6D188AA61}"/>
              </a:ext>
            </a:extLst>
          </p:cNvPr>
          <p:cNvSpPr/>
          <p:nvPr/>
        </p:nvSpPr>
        <p:spPr>
          <a:xfrm>
            <a:off x="365760" y="4640580"/>
            <a:ext cx="8412480" cy="0"/>
          </a:xfrm>
          <a:prstGeom prst="line">
            <a:avLst/>
          </a:prstGeom>
          <a:noFill/>
          <a:ln w="6350">
            <a:solidFill>
              <a:srgbClr val="B05520"/>
            </a:solidFill>
            <a:prstDash val="dash"/>
          </a:ln>
        </p:spPr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FA9DC287-627A-FEDF-CE38-D162EF40108E}"/>
              </a:ext>
            </a:extLst>
          </p:cNvPr>
          <p:cNvSpPr/>
          <p:nvPr/>
        </p:nvSpPr>
        <p:spPr>
          <a:xfrm>
            <a:off x="527080" y="863909"/>
            <a:ext cx="54066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-RU" sz="2200" b="1" kern="0" spc="400" dirty="0">
                <a:solidFill>
                  <a:srgbClr val="FF8A40"/>
                </a:solidFill>
                <a:latin typeface="Arial Black" pitchFamily="34" charset="0"/>
                <a:cs typeface="Arial Black" pitchFamily="34" charset="-120"/>
              </a:rPr>
              <a:t>АРХИТЕКТУРА</a:t>
            </a:r>
            <a:endParaRPr lang="en-US" sz="2200" dirty="0"/>
          </a:p>
        </p:txBody>
      </p:sp>
      <p:sp>
        <p:nvSpPr>
          <p:cNvPr id="6" name="Text 6">
            <a:extLst>
              <a:ext uri="{FF2B5EF4-FFF2-40B4-BE49-F238E27FC236}">
                <a16:creationId xmlns:a16="http://schemas.microsoft.com/office/drawing/2014/main" id="{09106C3A-4EF2-27CD-B1EC-DF0012AB7D2C}"/>
              </a:ext>
            </a:extLst>
          </p:cNvPr>
          <p:cNvSpPr/>
          <p:nvPr/>
        </p:nvSpPr>
        <p:spPr>
          <a:xfrm>
            <a:off x="566928" y="621793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kern="0" spc="300" dirty="0">
                <a:solidFill>
                  <a:srgbClr val="B055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— SLIDE</a:t>
            </a:r>
            <a:r>
              <a:rPr lang="ru-RU" sz="800" kern="0" spc="300" dirty="0">
                <a:solidFill>
                  <a:srgbClr val="B055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05</a:t>
            </a:r>
            <a:r>
              <a:rPr lang="en-US" sz="800" kern="0" spc="300" dirty="0">
                <a:solidFill>
                  <a:srgbClr val="B055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—</a:t>
            </a:r>
            <a:endParaRPr lang="en-US" sz="800" dirty="0"/>
          </a:p>
        </p:txBody>
      </p:sp>
      <p:sp>
        <p:nvSpPr>
          <p:cNvPr id="8" name="Rounded Rectangle 3">
            <a:extLst>
              <a:ext uri="{FF2B5EF4-FFF2-40B4-BE49-F238E27FC236}">
                <a16:creationId xmlns:a16="http://schemas.microsoft.com/office/drawing/2014/main" id="{55794A54-AA69-2FBF-8872-88F7AEB84411}"/>
              </a:ext>
            </a:extLst>
          </p:cNvPr>
          <p:cNvSpPr/>
          <p:nvPr/>
        </p:nvSpPr>
        <p:spPr>
          <a:xfrm>
            <a:off x="342900" y="1589399"/>
            <a:ext cx="1577340" cy="754380"/>
          </a:xfrm>
          <a:prstGeom prst="roundRect">
            <a:avLst>
              <a:gd name="adj" fmla="val 10000"/>
            </a:avLst>
          </a:prstGeom>
          <a:solidFill>
            <a:srgbClr val="161B22"/>
          </a:solidFill>
          <a:ln w="15875">
            <a:solidFill>
              <a:srgbClr val="2A334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en-US" sz="1600" b="1" dirty="0">
                <a:solidFill>
                  <a:srgbClr val="E6EDF3"/>
                </a:solidFill>
                <a:latin typeface="Consolas"/>
              </a:rPr>
              <a:t>SCAN DATA</a:t>
            </a:r>
            <a:endParaRPr sz="1600" dirty="0">
              <a:solidFill>
                <a:srgbClr val="8B949E"/>
              </a:solidFill>
              <a:latin typeface="Consolas"/>
            </a:endParaRPr>
          </a:p>
        </p:txBody>
      </p:sp>
      <p:sp>
        <p:nvSpPr>
          <p:cNvPr id="11" name="Oval 4">
            <a:extLst>
              <a:ext uri="{FF2B5EF4-FFF2-40B4-BE49-F238E27FC236}">
                <a16:creationId xmlns:a16="http://schemas.microsoft.com/office/drawing/2014/main" id="{38598956-0DAF-153A-9F73-5A07D3CED367}"/>
              </a:ext>
            </a:extLst>
          </p:cNvPr>
          <p:cNvSpPr/>
          <p:nvPr/>
        </p:nvSpPr>
        <p:spPr>
          <a:xfrm>
            <a:off x="253746" y="1452238"/>
            <a:ext cx="342900" cy="342900"/>
          </a:xfrm>
          <a:prstGeom prst="ellipse">
            <a:avLst/>
          </a:prstGeom>
          <a:solidFill>
            <a:srgbClr val="0D1117"/>
          </a:solidFill>
          <a:ln w="22225">
            <a:solidFill>
              <a:srgbClr val="4FD1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sz="1200" b="1" dirty="0">
                <a:solidFill>
                  <a:srgbClr val="4FD1C5"/>
                </a:solidFill>
                <a:latin typeface="Consolas"/>
              </a:rPr>
              <a:t>01</a:t>
            </a:r>
          </a:p>
        </p:txBody>
      </p:sp>
      <p:sp>
        <p:nvSpPr>
          <p:cNvPr id="12" name="Rounded Rectangle 5">
            <a:extLst>
              <a:ext uri="{FF2B5EF4-FFF2-40B4-BE49-F238E27FC236}">
                <a16:creationId xmlns:a16="http://schemas.microsoft.com/office/drawing/2014/main" id="{0EF5854F-C606-EA7D-C4D0-F41F1DC75E4C}"/>
              </a:ext>
            </a:extLst>
          </p:cNvPr>
          <p:cNvSpPr/>
          <p:nvPr/>
        </p:nvSpPr>
        <p:spPr>
          <a:xfrm>
            <a:off x="2057400" y="1589399"/>
            <a:ext cx="1577340" cy="754380"/>
          </a:xfrm>
          <a:prstGeom prst="roundRect">
            <a:avLst>
              <a:gd name="adj" fmla="val 10000"/>
            </a:avLst>
          </a:prstGeom>
          <a:solidFill>
            <a:srgbClr val="161B22"/>
          </a:solidFill>
          <a:ln w="15875">
            <a:solidFill>
              <a:srgbClr val="2A334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ru-RU" sz="1600" b="1" dirty="0">
                <a:solidFill>
                  <a:srgbClr val="E6EDF3"/>
                </a:solidFill>
                <a:latin typeface="Consolas"/>
              </a:rPr>
              <a:t>ПРЕПРОЦЕССОР</a:t>
            </a:r>
            <a:endParaRPr sz="1600" dirty="0">
              <a:solidFill>
                <a:srgbClr val="8B949E"/>
              </a:solidFill>
              <a:latin typeface="Consolas"/>
            </a:endParaRPr>
          </a:p>
        </p:txBody>
      </p:sp>
      <p:sp>
        <p:nvSpPr>
          <p:cNvPr id="13" name="Oval 6">
            <a:extLst>
              <a:ext uri="{FF2B5EF4-FFF2-40B4-BE49-F238E27FC236}">
                <a16:creationId xmlns:a16="http://schemas.microsoft.com/office/drawing/2014/main" id="{B3A4122C-D332-ADA6-3B19-0D0692A22D07}"/>
              </a:ext>
            </a:extLst>
          </p:cNvPr>
          <p:cNvSpPr/>
          <p:nvPr/>
        </p:nvSpPr>
        <p:spPr>
          <a:xfrm>
            <a:off x="1968246" y="1452238"/>
            <a:ext cx="342900" cy="342900"/>
          </a:xfrm>
          <a:prstGeom prst="ellipse">
            <a:avLst/>
          </a:prstGeom>
          <a:solidFill>
            <a:srgbClr val="0D1117"/>
          </a:solidFill>
          <a:ln w="22225">
            <a:solidFill>
              <a:srgbClr val="4FD1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sz="1200" b="1" dirty="0">
                <a:solidFill>
                  <a:srgbClr val="4FD1C5"/>
                </a:solidFill>
                <a:latin typeface="Consolas"/>
              </a:rPr>
              <a:t>02</a:t>
            </a:r>
          </a:p>
        </p:txBody>
      </p:sp>
      <p:sp>
        <p:nvSpPr>
          <p:cNvPr id="14" name="Rounded Rectangle 7">
            <a:extLst>
              <a:ext uri="{FF2B5EF4-FFF2-40B4-BE49-F238E27FC236}">
                <a16:creationId xmlns:a16="http://schemas.microsoft.com/office/drawing/2014/main" id="{3AB55007-0655-FD71-F16C-24DF562A2C13}"/>
              </a:ext>
            </a:extLst>
          </p:cNvPr>
          <p:cNvSpPr/>
          <p:nvPr/>
        </p:nvSpPr>
        <p:spPr>
          <a:xfrm>
            <a:off x="3771900" y="1599571"/>
            <a:ext cx="1577340" cy="754380"/>
          </a:xfrm>
          <a:prstGeom prst="roundRect">
            <a:avLst>
              <a:gd name="adj" fmla="val 10000"/>
            </a:avLst>
          </a:prstGeom>
          <a:solidFill>
            <a:srgbClr val="1C2430"/>
          </a:solidFill>
          <a:ln w="25400">
            <a:solidFill>
              <a:srgbClr val="4FD1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ru-RU" sz="1600" b="1" dirty="0">
                <a:solidFill>
                  <a:srgbClr val="4FD1C5"/>
                </a:solidFill>
                <a:latin typeface="Consolas"/>
              </a:rPr>
              <a:t>ВЕРДИКТ</a:t>
            </a:r>
          </a:p>
          <a:p>
            <a:pPr algn="ctr"/>
            <a:r>
              <a:rPr lang="ru-RU" sz="1200" dirty="0">
                <a:solidFill>
                  <a:srgbClr val="8B949E"/>
                </a:solidFill>
                <a:latin typeface="Consolas"/>
              </a:rPr>
              <a:t>да</a:t>
            </a:r>
            <a:r>
              <a:rPr lang="en-US" sz="1200" dirty="0">
                <a:solidFill>
                  <a:srgbClr val="8B949E"/>
                </a:solidFill>
                <a:latin typeface="Consolas"/>
              </a:rPr>
              <a:t>/</a:t>
            </a:r>
            <a:r>
              <a:rPr lang="ru-RU" sz="1200" dirty="0">
                <a:solidFill>
                  <a:srgbClr val="8B949E"/>
                </a:solidFill>
                <a:latin typeface="Consolas"/>
              </a:rPr>
              <a:t>нет</a:t>
            </a:r>
            <a:r>
              <a:rPr lang="en-US" sz="1200" dirty="0">
                <a:solidFill>
                  <a:srgbClr val="8B949E"/>
                </a:solidFill>
                <a:latin typeface="Consolas"/>
              </a:rPr>
              <a:t>/</a:t>
            </a:r>
            <a:r>
              <a:rPr lang="ru-RU" sz="1200" dirty="0">
                <a:solidFill>
                  <a:srgbClr val="8B949E"/>
                </a:solidFill>
                <a:latin typeface="Consolas"/>
              </a:rPr>
              <a:t>не знаю</a:t>
            </a:r>
          </a:p>
        </p:txBody>
      </p:sp>
      <p:sp>
        <p:nvSpPr>
          <p:cNvPr id="15" name="Oval 8">
            <a:extLst>
              <a:ext uri="{FF2B5EF4-FFF2-40B4-BE49-F238E27FC236}">
                <a16:creationId xmlns:a16="http://schemas.microsoft.com/office/drawing/2014/main" id="{D47E9BF1-AE18-941C-905D-7FC6BF061C4B}"/>
              </a:ext>
            </a:extLst>
          </p:cNvPr>
          <p:cNvSpPr/>
          <p:nvPr/>
        </p:nvSpPr>
        <p:spPr>
          <a:xfrm>
            <a:off x="3682746" y="1452238"/>
            <a:ext cx="342900" cy="342900"/>
          </a:xfrm>
          <a:prstGeom prst="ellipse">
            <a:avLst/>
          </a:prstGeom>
          <a:solidFill>
            <a:srgbClr val="0D1117"/>
          </a:solidFill>
          <a:ln w="22225">
            <a:solidFill>
              <a:srgbClr val="4FD1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sz="1200" b="1" dirty="0">
                <a:solidFill>
                  <a:srgbClr val="4FD1C5"/>
                </a:solidFill>
                <a:latin typeface="Consolas"/>
              </a:rPr>
              <a:t>03</a:t>
            </a:r>
          </a:p>
        </p:txBody>
      </p:sp>
      <p:sp>
        <p:nvSpPr>
          <p:cNvPr id="16" name="Rounded Rectangle 9">
            <a:extLst>
              <a:ext uri="{FF2B5EF4-FFF2-40B4-BE49-F238E27FC236}">
                <a16:creationId xmlns:a16="http://schemas.microsoft.com/office/drawing/2014/main" id="{1EC5A80A-C257-F6D7-AA0F-8D3D05699134}"/>
              </a:ext>
            </a:extLst>
          </p:cNvPr>
          <p:cNvSpPr/>
          <p:nvPr/>
        </p:nvSpPr>
        <p:spPr>
          <a:xfrm>
            <a:off x="5486400" y="1589399"/>
            <a:ext cx="1577340" cy="754380"/>
          </a:xfrm>
          <a:prstGeom prst="roundRect">
            <a:avLst>
              <a:gd name="adj" fmla="val 10000"/>
            </a:avLst>
          </a:prstGeom>
          <a:solidFill>
            <a:srgbClr val="1C2430"/>
          </a:solidFill>
          <a:ln w="25400">
            <a:solidFill>
              <a:srgbClr val="4FD1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sz="1600" b="1" dirty="0">
                <a:solidFill>
                  <a:srgbClr val="4FD1C5"/>
                </a:solidFill>
                <a:latin typeface="Consolas"/>
              </a:rPr>
              <a:t>УВЕРЕННОСТЬ</a:t>
            </a:r>
          </a:p>
        </p:txBody>
      </p:sp>
      <p:sp>
        <p:nvSpPr>
          <p:cNvPr id="17" name="Oval 10">
            <a:extLst>
              <a:ext uri="{FF2B5EF4-FFF2-40B4-BE49-F238E27FC236}">
                <a16:creationId xmlns:a16="http://schemas.microsoft.com/office/drawing/2014/main" id="{2E0A1BCD-920F-A372-4287-99B204F4E032}"/>
              </a:ext>
            </a:extLst>
          </p:cNvPr>
          <p:cNvSpPr/>
          <p:nvPr/>
        </p:nvSpPr>
        <p:spPr>
          <a:xfrm>
            <a:off x="5397246" y="1452238"/>
            <a:ext cx="342900" cy="342900"/>
          </a:xfrm>
          <a:prstGeom prst="ellipse">
            <a:avLst/>
          </a:prstGeom>
          <a:solidFill>
            <a:srgbClr val="0D1117"/>
          </a:solidFill>
          <a:ln w="22225">
            <a:solidFill>
              <a:srgbClr val="4FD1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sz="1200" b="1" dirty="0">
                <a:solidFill>
                  <a:srgbClr val="4FD1C5"/>
                </a:solidFill>
                <a:latin typeface="Consolas"/>
              </a:rPr>
              <a:t>04</a:t>
            </a:r>
          </a:p>
        </p:txBody>
      </p:sp>
      <p:sp>
        <p:nvSpPr>
          <p:cNvPr id="18" name="Rounded Rectangle 11">
            <a:extLst>
              <a:ext uri="{FF2B5EF4-FFF2-40B4-BE49-F238E27FC236}">
                <a16:creationId xmlns:a16="http://schemas.microsoft.com/office/drawing/2014/main" id="{08ED2BE8-C5FA-722B-5FE6-F27D645BB973}"/>
              </a:ext>
            </a:extLst>
          </p:cNvPr>
          <p:cNvSpPr/>
          <p:nvPr/>
        </p:nvSpPr>
        <p:spPr>
          <a:xfrm>
            <a:off x="7200900" y="1589399"/>
            <a:ext cx="1577340" cy="754380"/>
          </a:xfrm>
          <a:prstGeom prst="roundRect">
            <a:avLst>
              <a:gd name="adj" fmla="val 10000"/>
            </a:avLst>
          </a:prstGeom>
          <a:solidFill>
            <a:srgbClr val="161B22"/>
          </a:solidFill>
          <a:ln w="15875">
            <a:solidFill>
              <a:srgbClr val="2A334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sz="1600" b="1" dirty="0">
                <a:solidFill>
                  <a:srgbClr val="E6EDF3"/>
                </a:solidFill>
                <a:latin typeface="Consolas"/>
              </a:rPr>
              <a:t>ОБОГАЩЕНИЕ</a:t>
            </a:r>
          </a:p>
        </p:txBody>
      </p:sp>
      <p:sp>
        <p:nvSpPr>
          <p:cNvPr id="19" name="Oval 12">
            <a:extLst>
              <a:ext uri="{FF2B5EF4-FFF2-40B4-BE49-F238E27FC236}">
                <a16:creationId xmlns:a16="http://schemas.microsoft.com/office/drawing/2014/main" id="{6109AC9A-3F3D-D466-D190-3089FC3D655A}"/>
              </a:ext>
            </a:extLst>
          </p:cNvPr>
          <p:cNvSpPr/>
          <p:nvPr/>
        </p:nvSpPr>
        <p:spPr>
          <a:xfrm>
            <a:off x="7111746" y="1452238"/>
            <a:ext cx="342900" cy="342900"/>
          </a:xfrm>
          <a:prstGeom prst="ellipse">
            <a:avLst/>
          </a:prstGeom>
          <a:solidFill>
            <a:srgbClr val="0D1117"/>
          </a:solidFill>
          <a:ln w="22225">
            <a:solidFill>
              <a:srgbClr val="4FD1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sz="1200" b="1" dirty="0">
                <a:solidFill>
                  <a:srgbClr val="4FD1C5"/>
                </a:solidFill>
                <a:latin typeface="Consolas"/>
              </a:rPr>
              <a:t>05</a:t>
            </a:r>
          </a:p>
        </p:txBody>
      </p:sp>
      <p:cxnSp>
        <p:nvCxnSpPr>
          <p:cNvPr id="20" name="Connector 13">
            <a:extLst>
              <a:ext uri="{FF2B5EF4-FFF2-40B4-BE49-F238E27FC236}">
                <a16:creationId xmlns:a16="http://schemas.microsoft.com/office/drawing/2014/main" id="{2E5B7060-15AC-3EA5-F55D-D9C25887B5FE}"/>
              </a:ext>
            </a:extLst>
          </p:cNvPr>
          <p:cNvCxnSpPr/>
          <p:nvPr/>
        </p:nvCxnSpPr>
        <p:spPr>
          <a:xfrm>
            <a:off x="1920240" y="1966588"/>
            <a:ext cx="137160" cy="0"/>
          </a:xfrm>
          <a:prstGeom prst="line">
            <a:avLst/>
          </a:prstGeom>
          <a:ln w="22225">
            <a:solidFill>
              <a:srgbClr val="4FD1C5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or 14">
            <a:extLst>
              <a:ext uri="{FF2B5EF4-FFF2-40B4-BE49-F238E27FC236}">
                <a16:creationId xmlns:a16="http://schemas.microsoft.com/office/drawing/2014/main" id="{D35F30B9-4190-8D0D-FA82-8D064626DEB5}"/>
              </a:ext>
            </a:extLst>
          </p:cNvPr>
          <p:cNvCxnSpPr/>
          <p:nvPr/>
        </p:nvCxnSpPr>
        <p:spPr>
          <a:xfrm>
            <a:off x="3634740" y="1966588"/>
            <a:ext cx="137160" cy="0"/>
          </a:xfrm>
          <a:prstGeom prst="line">
            <a:avLst/>
          </a:prstGeom>
          <a:ln w="22225">
            <a:solidFill>
              <a:srgbClr val="4FD1C5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or 15">
            <a:extLst>
              <a:ext uri="{FF2B5EF4-FFF2-40B4-BE49-F238E27FC236}">
                <a16:creationId xmlns:a16="http://schemas.microsoft.com/office/drawing/2014/main" id="{00AF27F7-FEA1-BC2D-05F3-85CBF4242160}"/>
              </a:ext>
            </a:extLst>
          </p:cNvPr>
          <p:cNvCxnSpPr/>
          <p:nvPr/>
        </p:nvCxnSpPr>
        <p:spPr>
          <a:xfrm>
            <a:off x="5349240" y="1966588"/>
            <a:ext cx="137160" cy="0"/>
          </a:xfrm>
          <a:prstGeom prst="line">
            <a:avLst/>
          </a:prstGeom>
          <a:ln w="22225">
            <a:solidFill>
              <a:srgbClr val="4FD1C5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or 16">
            <a:extLst>
              <a:ext uri="{FF2B5EF4-FFF2-40B4-BE49-F238E27FC236}">
                <a16:creationId xmlns:a16="http://schemas.microsoft.com/office/drawing/2014/main" id="{6CDEB040-C7B1-F5D0-0393-F07E865C977A}"/>
              </a:ext>
            </a:extLst>
          </p:cNvPr>
          <p:cNvCxnSpPr/>
          <p:nvPr/>
        </p:nvCxnSpPr>
        <p:spPr>
          <a:xfrm>
            <a:off x="7063740" y="1966588"/>
            <a:ext cx="137160" cy="0"/>
          </a:xfrm>
          <a:prstGeom prst="line">
            <a:avLst/>
          </a:prstGeom>
          <a:ln w="22225">
            <a:solidFill>
              <a:srgbClr val="4FD1C5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17">
            <a:extLst>
              <a:ext uri="{FF2B5EF4-FFF2-40B4-BE49-F238E27FC236}">
                <a16:creationId xmlns:a16="http://schemas.microsoft.com/office/drawing/2014/main" id="{A600A4F9-51ED-005B-6F49-606597B14F60}"/>
              </a:ext>
            </a:extLst>
          </p:cNvPr>
          <p:cNvSpPr/>
          <p:nvPr/>
        </p:nvSpPr>
        <p:spPr>
          <a:xfrm>
            <a:off x="3429000" y="2789549"/>
            <a:ext cx="2263140" cy="493776"/>
          </a:xfrm>
          <a:prstGeom prst="roundRect">
            <a:avLst>
              <a:gd name="adj" fmla="val 10000"/>
            </a:avLst>
          </a:prstGeom>
          <a:solidFill>
            <a:srgbClr val="1C2430"/>
          </a:solidFill>
          <a:ln w="22225">
            <a:solidFill>
              <a:srgbClr val="4FD1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sz="1600" b="1" dirty="0">
                <a:solidFill>
                  <a:srgbClr val="4FD1C5"/>
                </a:solidFill>
                <a:latin typeface="Consolas"/>
              </a:rPr>
              <a:t>ТРИ КОРЗИНЫ</a:t>
            </a:r>
          </a:p>
        </p:txBody>
      </p:sp>
      <p:cxnSp>
        <p:nvCxnSpPr>
          <p:cNvPr id="25" name="Connector 18">
            <a:extLst>
              <a:ext uri="{FF2B5EF4-FFF2-40B4-BE49-F238E27FC236}">
                <a16:creationId xmlns:a16="http://schemas.microsoft.com/office/drawing/2014/main" id="{74B02858-00DA-A903-2AD2-6FAFE690C83B}"/>
              </a:ext>
            </a:extLst>
          </p:cNvPr>
          <p:cNvCxnSpPr/>
          <p:nvPr/>
        </p:nvCxnSpPr>
        <p:spPr>
          <a:xfrm flipH="1">
            <a:off x="5692140" y="2343779"/>
            <a:ext cx="2297430" cy="692658"/>
          </a:xfrm>
          <a:prstGeom prst="line">
            <a:avLst/>
          </a:prstGeom>
          <a:ln w="22225">
            <a:solidFill>
              <a:srgbClr val="4FD1C5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ounded Rectangle 19">
            <a:extLst>
              <a:ext uri="{FF2B5EF4-FFF2-40B4-BE49-F238E27FC236}">
                <a16:creationId xmlns:a16="http://schemas.microsoft.com/office/drawing/2014/main" id="{D91168F4-A75C-439D-DC1D-649C91618E34}"/>
              </a:ext>
            </a:extLst>
          </p:cNvPr>
          <p:cNvSpPr/>
          <p:nvPr/>
        </p:nvSpPr>
        <p:spPr>
          <a:xfrm>
            <a:off x="411480" y="3646799"/>
            <a:ext cx="2468880" cy="788670"/>
          </a:xfrm>
          <a:prstGeom prst="roundRect">
            <a:avLst>
              <a:gd name="adj" fmla="val 8000"/>
            </a:avLst>
          </a:prstGeom>
          <a:solidFill>
            <a:srgbClr val="161B22"/>
          </a:solidFill>
          <a:ln w="25400">
            <a:solidFill>
              <a:srgbClr val="6CA8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6CA8FF"/>
                </a:solidFill>
                <a:latin typeface="Consolas"/>
              </a:rPr>
              <a:t>Эксперт</a:t>
            </a:r>
            <a:r>
              <a:rPr lang="en-US" sz="1600" b="1" dirty="0">
                <a:solidFill>
                  <a:srgbClr val="6CA8FF"/>
                </a:solidFill>
                <a:latin typeface="Consolas"/>
              </a:rPr>
              <a:t>/AI-</a:t>
            </a:r>
            <a:r>
              <a:rPr lang="ru-RU" sz="1600" b="1" dirty="0">
                <a:solidFill>
                  <a:srgbClr val="6CA8FF"/>
                </a:solidFill>
                <a:latin typeface="Consolas"/>
              </a:rPr>
              <a:t>аналитик</a:t>
            </a:r>
            <a:endParaRPr sz="1600" b="1" dirty="0">
              <a:solidFill>
                <a:srgbClr val="6CA8FF"/>
              </a:solidFill>
              <a:latin typeface="Consolas"/>
            </a:endParaRPr>
          </a:p>
        </p:txBody>
      </p:sp>
      <p:sp>
        <p:nvSpPr>
          <p:cNvPr id="27" name="Rounded Rectangle 20">
            <a:extLst>
              <a:ext uri="{FF2B5EF4-FFF2-40B4-BE49-F238E27FC236}">
                <a16:creationId xmlns:a16="http://schemas.microsoft.com/office/drawing/2014/main" id="{DD23D0B4-63F2-2FD7-A8CE-EE44B79AB003}"/>
              </a:ext>
            </a:extLst>
          </p:cNvPr>
          <p:cNvSpPr/>
          <p:nvPr/>
        </p:nvSpPr>
        <p:spPr>
          <a:xfrm>
            <a:off x="3326130" y="3646799"/>
            <a:ext cx="2468880" cy="788670"/>
          </a:xfrm>
          <a:prstGeom prst="roundRect">
            <a:avLst>
              <a:gd name="adj" fmla="val 8000"/>
            </a:avLst>
          </a:prstGeom>
          <a:solidFill>
            <a:srgbClr val="161B22"/>
          </a:solidFill>
          <a:ln w="25400">
            <a:solidFill>
              <a:srgbClr val="FF7B7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rgbClr val="FF7B72"/>
                </a:solidFill>
                <a:latin typeface="Consolas"/>
              </a:rPr>
              <a:t>False Positive</a:t>
            </a:r>
            <a:endParaRPr sz="1600" b="1" dirty="0">
              <a:solidFill>
                <a:srgbClr val="FF7B72"/>
              </a:solidFill>
              <a:latin typeface="Consolas"/>
            </a:endParaRPr>
          </a:p>
          <a:p>
            <a:pPr algn="ctr"/>
            <a:r>
              <a:rPr sz="1400" dirty="0" err="1">
                <a:solidFill>
                  <a:srgbClr val="8B949E"/>
                </a:solidFill>
                <a:latin typeface="Consolas"/>
              </a:rPr>
              <a:t>уверенное</a:t>
            </a:r>
            <a:r>
              <a:rPr sz="1400" dirty="0">
                <a:solidFill>
                  <a:srgbClr val="8B949E"/>
                </a:solidFill>
                <a:latin typeface="Consolas"/>
              </a:rPr>
              <a:t> «</a:t>
            </a:r>
            <a:r>
              <a:rPr sz="1400" dirty="0" err="1">
                <a:solidFill>
                  <a:srgbClr val="8B949E"/>
                </a:solidFill>
                <a:latin typeface="Consolas"/>
              </a:rPr>
              <a:t>нет</a:t>
            </a:r>
            <a:r>
              <a:rPr sz="1400" dirty="0">
                <a:solidFill>
                  <a:srgbClr val="8B949E"/>
                </a:solidFill>
                <a:latin typeface="Consolas"/>
              </a:rPr>
              <a:t>»</a:t>
            </a:r>
          </a:p>
        </p:txBody>
      </p:sp>
      <p:sp>
        <p:nvSpPr>
          <p:cNvPr id="28" name="Rounded Rectangle 21">
            <a:extLst>
              <a:ext uri="{FF2B5EF4-FFF2-40B4-BE49-F238E27FC236}">
                <a16:creationId xmlns:a16="http://schemas.microsoft.com/office/drawing/2014/main" id="{DB9AA7CA-6EDA-114D-19BE-94794D579144}"/>
              </a:ext>
            </a:extLst>
          </p:cNvPr>
          <p:cNvSpPr/>
          <p:nvPr/>
        </p:nvSpPr>
        <p:spPr>
          <a:xfrm>
            <a:off x="6240780" y="3646799"/>
            <a:ext cx="2468880" cy="788670"/>
          </a:xfrm>
          <a:prstGeom prst="roundRect">
            <a:avLst>
              <a:gd name="adj" fmla="val 8000"/>
            </a:avLst>
          </a:prstGeom>
          <a:solidFill>
            <a:srgbClr val="161B22"/>
          </a:solidFill>
          <a:ln w="25400">
            <a:solidFill>
              <a:srgbClr val="7EE78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rgbClr val="7EE787"/>
                </a:solidFill>
                <a:latin typeface="Consolas"/>
              </a:rPr>
              <a:t>True Positive</a:t>
            </a:r>
            <a:endParaRPr sz="1600" b="1" dirty="0">
              <a:solidFill>
                <a:srgbClr val="7EE787"/>
              </a:solidFill>
              <a:latin typeface="Consolas"/>
            </a:endParaRPr>
          </a:p>
          <a:p>
            <a:pPr algn="ctr"/>
            <a:r>
              <a:rPr sz="1400" dirty="0" err="1">
                <a:solidFill>
                  <a:srgbClr val="8B949E"/>
                </a:solidFill>
                <a:latin typeface="Consolas"/>
              </a:rPr>
              <a:t>уверенное</a:t>
            </a:r>
            <a:r>
              <a:rPr sz="1400" dirty="0">
                <a:solidFill>
                  <a:srgbClr val="8B949E"/>
                </a:solidFill>
                <a:latin typeface="Consolas"/>
              </a:rPr>
              <a:t> «</a:t>
            </a:r>
            <a:r>
              <a:rPr sz="1400" dirty="0" err="1">
                <a:solidFill>
                  <a:srgbClr val="8B949E"/>
                </a:solidFill>
                <a:latin typeface="Consolas"/>
              </a:rPr>
              <a:t>да</a:t>
            </a:r>
            <a:r>
              <a:rPr sz="1400" dirty="0">
                <a:solidFill>
                  <a:srgbClr val="8B949E"/>
                </a:solidFill>
                <a:latin typeface="Consolas"/>
              </a:rPr>
              <a:t>»</a:t>
            </a:r>
          </a:p>
        </p:txBody>
      </p:sp>
      <p:cxnSp>
        <p:nvCxnSpPr>
          <p:cNvPr id="29" name="Connector 22">
            <a:extLst>
              <a:ext uri="{FF2B5EF4-FFF2-40B4-BE49-F238E27FC236}">
                <a16:creationId xmlns:a16="http://schemas.microsoft.com/office/drawing/2014/main" id="{58A3D707-832F-C974-6EC7-69E16E2D64EC}"/>
              </a:ext>
            </a:extLst>
          </p:cNvPr>
          <p:cNvCxnSpPr/>
          <p:nvPr/>
        </p:nvCxnSpPr>
        <p:spPr>
          <a:xfrm flipH="1">
            <a:off x="1645920" y="3283325"/>
            <a:ext cx="2263140" cy="363474"/>
          </a:xfrm>
          <a:prstGeom prst="line">
            <a:avLst/>
          </a:prstGeom>
          <a:ln w="22225">
            <a:solidFill>
              <a:srgbClr val="6CA8FF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8EE6E159-CFB2-5C9A-AB3A-FC3739FCC256}"/>
              </a:ext>
            </a:extLst>
          </p:cNvPr>
          <p:cNvSpPr txBox="1"/>
          <p:nvPr/>
        </p:nvSpPr>
        <p:spPr>
          <a:xfrm>
            <a:off x="2055903" y="3157285"/>
            <a:ext cx="147668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en-US" sz="1400" dirty="0">
                <a:solidFill>
                  <a:srgbClr val="6CA8FF"/>
                </a:solidFill>
                <a:latin typeface="Consolas"/>
              </a:rPr>
              <a:t>conf &lt; </a:t>
            </a:r>
            <a:r>
              <a:rPr lang="ru-RU" sz="1400" dirty="0">
                <a:solidFill>
                  <a:srgbClr val="6CA8FF"/>
                </a:solidFill>
                <a:latin typeface="Consolas"/>
              </a:rPr>
              <a:t>порога</a:t>
            </a:r>
            <a:endParaRPr sz="1400" dirty="0">
              <a:solidFill>
                <a:srgbClr val="6CA8FF"/>
              </a:solidFill>
              <a:latin typeface="Consolas"/>
            </a:endParaRPr>
          </a:p>
        </p:txBody>
      </p:sp>
      <p:cxnSp>
        <p:nvCxnSpPr>
          <p:cNvPr id="31" name="Connector 24">
            <a:extLst>
              <a:ext uri="{FF2B5EF4-FFF2-40B4-BE49-F238E27FC236}">
                <a16:creationId xmlns:a16="http://schemas.microsoft.com/office/drawing/2014/main" id="{9D73F5DF-5547-7552-8F21-99899BA044FC}"/>
              </a:ext>
            </a:extLst>
          </p:cNvPr>
          <p:cNvCxnSpPr/>
          <p:nvPr/>
        </p:nvCxnSpPr>
        <p:spPr>
          <a:xfrm>
            <a:off x="4560570" y="3283325"/>
            <a:ext cx="0" cy="363474"/>
          </a:xfrm>
          <a:prstGeom prst="line">
            <a:avLst/>
          </a:prstGeom>
          <a:ln w="22225">
            <a:solidFill>
              <a:srgbClr val="FF7B72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D8A74076-0B5B-3AA4-4DB5-11DD1B5CCF1F}"/>
              </a:ext>
            </a:extLst>
          </p:cNvPr>
          <p:cNvSpPr txBox="1"/>
          <p:nvPr/>
        </p:nvSpPr>
        <p:spPr>
          <a:xfrm>
            <a:off x="4062984" y="3311173"/>
            <a:ext cx="482824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ru-RU" sz="1400" dirty="0">
                <a:solidFill>
                  <a:srgbClr val="FF7B72"/>
                </a:solidFill>
                <a:latin typeface="Consolas"/>
              </a:rPr>
              <a:t>нет</a:t>
            </a:r>
            <a:endParaRPr sz="1400" dirty="0">
              <a:solidFill>
                <a:srgbClr val="FF7B72"/>
              </a:solidFill>
              <a:latin typeface="Consolas"/>
            </a:endParaRPr>
          </a:p>
        </p:txBody>
      </p:sp>
      <p:cxnSp>
        <p:nvCxnSpPr>
          <p:cNvPr id="33" name="Connector 26">
            <a:extLst>
              <a:ext uri="{FF2B5EF4-FFF2-40B4-BE49-F238E27FC236}">
                <a16:creationId xmlns:a16="http://schemas.microsoft.com/office/drawing/2014/main" id="{0B15718D-E80E-65D1-46D9-8948243E1114}"/>
              </a:ext>
            </a:extLst>
          </p:cNvPr>
          <p:cNvCxnSpPr>
            <a:cxnSpLocks/>
            <a:endCxn id="28" idx="0"/>
          </p:cNvCxnSpPr>
          <p:nvPr/>
        </p:nvCxnSpPr>
        <p:spPr>
          <a:xfrm>
            <a:off x="5212080" y="3283325"/>
            <a:ext cx="2263140" cy="363474"/>
          </a:xfrm>
          <a:prstGeom prst="line">
            <a:avLst/>
          </a:prstGeom>
          <a:ln w="22225">
            <a:solidFill>
              <a:srgbClr val="7EE787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92A7F10C-6916-BAF8-4DDD-FA2A090E4356}"/>
              </a:ext>
            </a:extLst>
          </p:cNvPr>
          <p:cNvSpPr txBox="1"/>
          <p:nvPr/>
        </p:nvSpPr>
        <p:spPr>
          <a:xfrm>
            <a:off x="6275070" y="3157285"/>
            <a:ext cx="383439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ru-RU" sz="1400" dirty="0">
                <a:solidFill>
                  <a:srgbClr val="7EE787"/>
                </a:solidFill>
                <a:latin typeface="Consolas"/>
              </a:rPr>
              <a:t>да</a:t>
            </a:r>
            <a:endParaRPr sz="1400" dirty="0">
              <a:solidFill>
                <a:srgbClr val="7EE787"/>
              </a:solidFill>
              <a:latin typeface="Consolas"/>
            </a:endParaRPr>
          </a:p>
        </p:txBody>
      </p:sp>
      <p:cxnSp>
        <p:nvCxnSpPr>
          <p:cNvPr id="35" name="Connector 28">
            <a:extLst>
              <a:ext uri="{FF2B5EF4-FFF2-40B4-BE49-F238E27FC236}">
                <a16:creationId xmlns:a16="http://schemas.microsoft.com/office/drawing/2014/main" id="{6D993CED-2CB7-E45E-EC6A-281255C05081}"/>
              </a:ext>
            </a:extLst>
          </p:cNvPr>
          <p:cNvCxnSpPr/>
          <p:nvPr/>
        </p:nvCxnSpPr>
        <p:spPr>
          <a:xfrm flipH="1">
            <a:off x="1165860" y="2343779"/>
            <a:ext cx="2606040" cy="1303020"/>
          </a:xfrm>
          <a:prstGeom prst="line">
            <a:avLst/>
          </a:prstGeom>
          <a:ln w="22225">
            <a:solidFill>
              <a:srgbClr val="6CA8FF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679F54D6-A95A-1085-4FDC-A24A8B6C0031}"/>
              </a:ext>
            </a:extLst>
          </p:cNvPr>
          <p:cNvSpPr txBox="1"/>
          <p:nvPr/>
        </p:nvSpPr>
        <p:spPr>
          <a:xfrm>
            <a:off x="1430776" y="2794570"/>
            <a:ext cx="880370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400" dirty="0" err="1">
                <a:solidFill>
                  <a:srgbClr val="6CA8FF"/>
                </a:solidFill>
                <a:latin typeface="Consolas"/>
              </a:rPr>
              <a:t>не</a:t>
            </a:r>
            <a:r>
              <a:rPr sz="1400" dirty="0">
                <a:solidFill>
                  <a:srgbClr val="6CA8FF"/>
                </a:solidFill>
                <a:latin typeface="Consolas"/>
              </a:rPr>
              <a:t> </a:t>
            </a:r>
            <a:r>
              <a:rPr sz="1400" dirty="0" err="1">
                <a:solidFill>
                  <a:srgbClr val="6CA8FF"/>
                </a:solidFill>
                <a:latin typeface="Consolas"/>
              </a:rPr>
              <a:t>знаю</a:t>
            </a:r>
            <a:endParaRPr sz="1400" dirty="0">
              <a:solidFill>
                <a:srgbClr val="6CA8FF"/>
              </a:solidFill>
              <a:latin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953292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80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312B833-D712-3254-0F62-5E3801968E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8E3BA78C-97DD-470D-1EAC-961A7615EE7E}"/>
              </a:ext>
            </a:extLst>
          </p:cNvPr>
          <p:cNvSpPr/>
          <p:nvPr/>
        </p:nvSpPr>
        <p:spPr>
          <a:xfrm>
            <a:off x="365760" y="502920"/>
            <a:ext cx="8412480" cy="0"/>
          </a:xfrm>
          <a:prstGeom prst="line">
            <a:avLst/>
          </a:prstGeom>
          <a:noFill/>
          <a:ln w="9525">
            <a:solidFill>
              <a:srgbClr val="B05520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BEC99174-64AB-C7F2-2114-46A80D02B42D}"/>
              </a:ext>
            </a:extLst>
          </p:cNvPr>
          <p:cNvSpPr/>
          <p:nvPr/>
        </p:nvSpPr>
        <p:spPr>
          <a:xfrm>
            <a:off x="384048" y="292608"/>
            <a:ext cx="91440" cy="91440"/>
          </a:xfrm>
          <a:prstGeom prst="ellipse">
            <a:avLst/>
          </a:prstGeom>
          <a:solidFill>
            <a:srgbClr val="FF8A40"/>
          </a:solidFill>
          <a:ln w="12700">
            <a:solidFill>
              <a:srgbClr val="FF8A40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4E5DE3C2-1742-3A27-B055-2D535A0E2CE7}"/>
              </a:ext>
            </a:extLst>
          </p:cNvPr>
          <p:cNvSpPr/>
          <p:nvPr/>
        </p:nvSpPr>
        <p:spPr>
          <a:xfrm>
            <a:off x="566928" y="20116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" sz="900" kern="0" spc="400" dirty="0">
                <a:solidFill>
                  <a:srgbClr val="E553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ё</a:t>
            </a:r>
            <a:r>
              <a:rPr lang="en-US" sz="900" kern="0" spc="400" dirty="0">
                <a:solidFill>
                  <a:srgbClr val="E553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PRSTCON · DEPARTURES</a:t>
            </a:r>
            <a:endParaRPr lang="en-US" sz="9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2B93ED97-4C63-5F37-5478-BFE0A3A701C7}"/>
              </a:ext>
            </a:extLst>
          </p:cNvPr>
          <p:cNvSpPr/>
          <p:nvPr/>
        </p:nvSpPr>
        <p:spPr>
          <a:xfrm>
            <a:off x="5120640" y="20116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E553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26.05.2026 · MOW</a:t>
            </a:r>
            <a:endParaRPr lang="en-US" sz="900" dirty="0"/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789CFBEC-AED4-7CEC-485A-B4F50D81C9BB}"/>
              </a:ext>
            </a:extLst>
          </p:cNvPr>
          <p:cNvSpPr/>
          <p:nvPr/>
        </p:nvSpPr>
        <p:spPr>
          <a:xfrm>
            <a:off x="365760" y="4640580"/>
            <a:ext cx="8412480" cy="0"/>
          </a:xfrm>
          <a:prstGeom prst="line">
            <a:avLst/>
          </a:prstGeom>
          <a:noFill/>
          <a:ln w="6350">
            <a:solidFill>
              <a:srgbClr val="B05520"/>
            </a:solidFill>
            <a:prstDash val="dash"/>
          </a:ln>
        </p:spPr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57765F3B-656E-D057-06BD-00A39A506902}"/>
              </a:ext>
            </a:extLst>
          </p:cNvPr>
          <p:cNvSpPr/>
          <p:nvPr/>
        </p:nvSpPr>
        <p:spPr>
          <a:xfrm>
            <a:off x="548639" y="914400"/>
            <a:ext cx="54066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ru-RU" sz="2200" b="1" kern="0" spc="400" dirty="0">
                <a:solidFill>
                  <a:srgbClr val="FF8A40"/>
                </a:solidFill>
                <a:latin typeface="Arial Black" pitchFamily="34" charset="0"/>
                <a:cs typeface="Arial Black" pitchFamily="34" charset="-120"/>
              </a:rPr>
              <a:t>ПРЕПРОЦЕССОР</a:t>
            </a:r>
            <a:endParaRPr lang="en-US" sz="2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84BA2C7-C5C4-7044-79A0-ECEF51202B1D}"/>
              </a:ext>
            </a:extLst>
          </p:cNvPr>
          <p:cNvSpPr txBox="1"/>
          <p:nvPr/>
        </p:nvSpPr>
        <p:spPr>
          <a:xfrm>
            <a:off x="475488" y="1783079"/>
            <a:ext cx="8043281" cy="1918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300" b="0" dirty="0">
                <a:solidFill>
                  <a:srgbClr val="E6EDF3"/>
                </a:solidFill>
                <a:latin typeface="Consolas"/>
              </a:rPr>
              <a:t>GET /</a:t>
            </a:r>
            <a:r>
              <a:rPr lang="en-US" sz="1300" dirty="0">
                <a:solidFill>
                  <a:srgbClr val="E6EDF3"/>
                </a:solidFill>
                <a:latin typeface="Consolas"/>
              </a:rPr>
              <a:t>actuator/env </a:t>
            </a:r>
            <a:r>
              <a:rPr sz="1300" b="0" dirty="0">
                <a:solidFill>
                  <a:srgbClr val="E6EDF3"/>
                </a:solidFill>
                <a:latin typeface="Consolas"/>
              </a:rPr>
              <a:t>→  </a:t>
            </a:r>
            <a:r>
              <a:rPr sz="1300" b="1" dirty="0">
                <a:solidFill>
                  <a:srgbClr val="7EE787"/>
                </a:solidFill>
                <a:latin typeface="Consolas"/>
              </a:rPr>
              <a:t>200 OK</a:t>
            </a:r>
            <a:r>
              <a:rPr sz="1300" b="0" dirty="0">
                <a:solidFill>
                  <a:srgbClr val="D2A8FF"/>
                </a:solidFill>
                <a:latin typeface="Consolas"/>
              </a:rPr>
              <a:t>   ~1.0 MB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300" dirty="0">
                <a:latin typeface="Consolas"/>
              </a:rPr>
              <a:t>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300" b="0" dirty="0">
                <a:solidFill>
                  <a:srgbClr val="8B949E"/>
                </a:solidFill>
                <a:latin typeface="Consolas"/>
              </a:rPr>
              <a:t>HTTP/1.1 200 OK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300" b="0" dirty="0">
                <a:solidFill>
                  <a:srgbClr val="8B949E"/>
                </a:solidFill>
                <a:latin typeface="Consolas"/>
              </a:rPr>
              <a:t>Content-Type: application/vnd.spring-boot.actuator.v3+json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300" b="0" dirty="0">
                <a:solidFill>
                  <a:srgbClr val="8B949E"/>
                </a:solidFill>
                <a:latin typeface="Consolas"/>
              </a:rPr>
              <a:t>Content-Length: 6608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sz="1300" b="0" dirty="0">
              <a:solidFill>
                <a:srgbClr val="8B949E"/>
              </a:solidFill>
              <a:latin typeface="Consolas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300" b="0" dirty="0">
                <a:solidFill>
                  <a:srgbClr val="8B949E"/>
                </a:solidFill>
                <a:latin typeface="Consolas"/>
              </a:rPr>
              <a:t>{"</a:t>
            </a:r>
            <a:r>
              <a:rPr sz="1300" b="0" dirty="0" err="1">
                <a:solidFill>
                  <a:srgbClr val="8B949E"/>
                </a:solidFill>
                <a:latin typeface="Consolas"/>
              </a:rPr>
              <a:t>activeProfiles</a:t>
            </a:r>
            <a:r>
              <a:rPr sz="1300" b="0" dirty="0">
                <a:solidFill>
                  <a:srgbClr val="8B949E"/>
                </a:solidFill>
                <a:latin typeface="Consolas"/>
              </a:rPr>
              <a:t>": ["prod"], "</a:t>
            </a:r>
            <a:r>
              <a:rPr sz="1300" b="0" dirty="0" err="1">
                <a:solidFill>
                  <a:srgbClr val="8B949E"/>
                </a:solidFill>
                <a:latin typeface="Consolas"/>
              </a:rPr>
              <a:t>propertySources</a:t>
            </a:r>
            <a:r>
              <a:rPr sz="1300" b="0" dirty="0">
                <a:solidFill>
                  <a:srgbClr val="8B949E"/>
                </a:solidFill>
                <a:latin typeface="Consolas"/>
              </a:rPr>
              <a:t>": [{"name": "</a:t>
            </a:r>
            <a:r>
              <a:rPr sz="1300" b="0" dirty="0" err="1">
                <a:solidFill>
                  <a:srgbClr val="8B949E"/>
                </a:solidFill>
                <a:latin typeface="Consolas"/>
              </a:rPr>
              <a:t>systemEnvironment</a:t>
            </a:r>
            <a:r>
              <a:rPr sz="1300" b="0" dirty="0">
                <a:solidFill>
                  <a:srgbClr val="8B949E"/>
                </a:solidFill>
                <a:latin typeface="Consolas"/>
              </a:rPr>
              <a:t>", "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300" b="0" dirty="0">
                <a:solidFill>
                  <a:srgbClr val="8B949E"/>
                </a:solidFill>
                <a:latin typeface="Consolas"/>
              </a:rPr>
              <a:t>... </a:t>
            </a:r>
            <a:r>
              <a:rPr sz="1300" b="0" dirty="0" err="1">
                <a:solidFill>
                  <a:srgbClr val="8B949E"/>
                </a:solidFill>
                <a:latin typeface="Consolas"/>
              </a:rPr>
              <a:t>ещё</a:t>
            </a:r>
            <a:r>
              <a:rPr sz="1300" b="0" dirty="0">
                <a:solidFill>
                  <a:srgbClr val="8B949E"/>
                </a:solidFill>
                <a:latin typeface="Consolas"/>
              </a:rPr>
              <a:t> ~</a:t>
            </a:r>
            <a:r>
              <a:rPr lang="ru-RU" sz="1300" b="0" dirty="0">
                <a:solidFill>
                  <a:srgbClr val="8B949E"/>
                </a:solidFill>
                <a:latin typeface="Consolas"/>
              </a:rPr>
              <a:t>1 010 000</a:t>
            </a:r>
            <a:r>
              <a:rPr sz="1300" b="0" dirty="0">
                <a:solidFill>
                  <a:srgbClr val="8B949E"/>
                </a:solidFill>
                <a:latin typeface="Consolas"/>
              </a:rPr>
              <a:t> </a:t>
            </a:r>
            <a:r>
              <a:rPr sz="1300" b="0" dirty="0" err="1">
                <a:solidFill>
                  <a:srgbClr val="8B949E"/>
                </a:solidFill>
                <a:latin typeface="Consolas"/>
              </a:rPr>
              <a:t>байт</a:t>
            </a:r>
            <a:r>
              <a:rPr sz="1300" b="0" dirty="0">
                <a:solidFill>
                  <a:srgbClr val="8B949E"/>
                </a:solidFill>
                <a:latin typeface="Consolas"/>
              </a:rPr>
              <a:t> </a:t>
            </a:r>
            <a:r>
              <a:rPr sz="1300" b="0" dirty="0" err="1">
                <a:solidFill>
                  <a:srgbClr val="8B949E"/>
                </a:solidFill>
                <a:latin typeface="Consolas"/>
              </a:rPr>
              <a:t>тела</a:t>
            </a:r>
            <a:r>
              <a:rPr sz="1300" b="0" dirty="0">
                <a:solidFill>
                  <a:srgbClr val="8B949E"/>
                </a:solidFill>
                <a:latin typeface="Consolas"/>
              </a:rPr>
              <a:t> ...</a:t>
            </a:r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89D66C7E-FB11-02A0-29C7-24D6E80F6695}"/>
              </a:ext>
            </a:extLst>
          </p:cNvPr>
          <p:cNvSpPr/>
          <p:nvPr/>
        </p:nvSpPr>
        <p:spPr>
          <a:xfrm>
            <a:off x="566928" y="621793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kern="0" spc="300" dirty="0">
                <a:solidFill>
                  <a:srgbClr val="B055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— SLIDE </a:t>
            </a:r>
            <a:r>
              <a:rPr lang="ru-RU" sz="800" kern="0" spc="300" dirty="0">
                <a:solidFill>
                  <a:srgbClr val="B055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</a:t>
            </a:r>
            <a:r>
              <a:rPr lang="en-US" sz="800" kern="0" spc="300" dirty="0">
                <a:solidFill>
                  <a:srgbClr val="B055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—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401637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80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B38B1EE-C197-EAA3-C8CF-959C4DD264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1240F1B9-E3CA-127C-1543-F12F97A6EBB6}"/>
              </a:ext>
            </a:extLst>
          </p:cNvPr>
          <p:cNvSpPr/>
          <p:nvPr/>
        </p:nvSpPr>
        <p:spPr>
          <a:xfrm>
            <a:off x="365760" y="502920"/>
            <a:ext cx="8412480" cy="0"/>
          </a:xfrm>
          <a:prstGeom prst="line">
            <a:avLst/>
          </a:prstGeom>
          <a:noFill/>
          <a:ln w="9525">
            <a:solidFill>
              <a:srgbClr val="B05520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7FB67758-AE5E-5653-58EE-A99E7809F2B4}"/>
              </a:ext>
            </a:extLst>
          </p:cNvPr>
          <p:cNvSpPr/>
          <p:nvPr/>
        </p:nvSpPr>
        <p:spPr>
          <a:xfrm>
            <a:off x="384048" y="292608"/>
            <a:ext cx="91440" cy="91440"/>
          </a:xfrm>
          <a:prstGeom prst="ellipse">
            <a:avLst/>
          </a:prstGeom>
          <a:solidFill>
            <a:srgbClr val="FF8A40"/>
          </a:solidFill>
          <a:ln w="12700">
            <a:solidFill>
              <a:srgbClr val="FF8A40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B75F2B77-A0DC-0A4F-D42B-2CDF3B9B9C19}"/>
              </a:ext>
            </a:extLst>
          </p:cNvPr>
          <p:cNvSpPr/>
          <p:nvPr/>
        </p:nvSpPr>
        <p:spPr>
          <a:xfrm>
            <a:off x="566928" y="20116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" sz="900" kern="0" spc="400" dirty="0">
                <a:solidFill>
                  <a:srgbClr val="E553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ё</a:t>
            </a:r>
            <a:r>
              <a:rPr lang="en-US" sz="900" kern="0" spc="400" dirty="0">
                <a:solidFill>
                  <a:srgbClr val="E553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PRSTCON · DEPARTURES</a:t>
            </a:r>
            <a:endParaRPr lang="en-US" sz="9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B31F4C37-C763-A980-F872-D5B973B61233}"/>
              </a:ext>
            </a:extLst>
          </p:cNvPr>
          <p:cNvSpPr/>
          <p:nvPr/>
        </p:nvSpPr>
        <p:spPr>
          <a:xfrm>
            <a:off x="5120640" y="20116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E553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26.05.2026 · MOW</a:t>
            </a:r>
            <a:endParaRPr lang="en-US" sz="900" dirty="0"/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B4AEC84F-215C-613A-D22D-206FEC86435B}"/>
              </a:ext>
            </a:extLst>
          </p:cNvPr>
          <p:cNvSpPr/>
          <p:nvPr/>
        </p:nvSpPr>
        <p:spPr>
          <a:xfrm>
            <a:off x="365760" y="4640580"/>
            <a:ext cx="8412480" cy="0"/>
          </a:xfrm>
          <a:prstGeom prst="line">
            <a:avLst/>
          </a:prstGeom>
          <a:noFill/>
          <a:ln w="6350">
            <a:solidFill>
              <a:srgbClr val="B05520"/>
            </a:solidFill>
            <a:prstDash val="dash"/>
          </a:ln>
        </p:spPr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DDC6230E-1E01-6E9B-7193-C57304E91B05}"/>
              </a:ext>
            </a:extLst>
          </p:cNvPr>
          <p:cNvSpPr/>
          <p:nvPr/>
        </p:nvSpPr>
        <p:spPr>
          <a:xfrm>
            <a:off x="566928" y="621793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kern="0" spc="300" dirty="0">
                <a:solidFill>
                  <a:srgbClr val="B055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— SLIDE </a:t>
            </a:r>
            <a:r>
              <a:rPr lang="ru-RU" sz="800" kern="0" spc="300" dirty="0">
                <a:solidFill>
                  <a:srgbClr val="B055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07</a:t>
            </a:r>
            <a:r>
              <a:rPr lang="en-US" sz="800" kern="0" spc="300" dirty="0">
                <a:solidFill>
                  <a:srgbClr val="B055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—</a:t>
            </a:r>
            <a:endParaRPr lang="en-US" sz="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064EA40-2059-F395-6386-550E63853A2A}"/>
              </a:ext>
            </a:extLst>
          </p:cNvPr>
          <p:cNvSpPr txBox="1"/>
          <p:nvPr/>
        </p:nvSpPr>
        <p:spPr>
          <a:xfrm>
            <a:off x="566928" y="823743"/>
            <a:ext cx="7060096" cy="3843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sz="850" b="0" dirty="0">
                <a:solidFill>
                  <a:srgbClr val="E6EDF3"/>
                </a:solidFill>
                <a:latin typeface="Consolas"/>
              </a:rPr>
              <a:t>{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850" b="0" dirty="0">
                <a:solidFill>
                  <a:srgbClr val="E6EDF3"/>
                </a:solidFill>
                <a:latin typeface="Consolas"/>
              </a:rPr>
              <a:t>  </a:t>
            </a:r>
            <a:r>
              <a:rPr sz="850" b="0" dirty="0">
                <a:solidFill>
                  <a:srgbClr val="4FD1C5"/>
                </a:solidFill>
                <a:latin typeface="Consolas"/>
              </a:rPr>
              <a:t>"summary"</a:t>
            </a:r>
            <a:r>
              <a:rPr sz="850" b="0" dirty="0">
                <a:solidFill>
                  <a:srgbClr val="8B949E"/>
                </a:solidFill>
                <a:latin typeface="Consolas"/>
              </a:rPr>
              <a:t>: </a:t>
            </a:r>
            <a:r>
              <a:rPr sz="850" b="0" dirty="0">
                <a:solidFill>
                  <a:srgbClr val="E6EDF3"/>
                </a:solidFill>
                <a:latin typeface="Consolas"/>
              </a:rPr>
              <a:t>{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850" b="0" dirty="0">
                <a:solidFill>
                  <a:srgbClr val="E6EDF3"/>
                </a:solidFill>
                <a:latin typeface="Consolas"/>
              </a:rPr>
              <a:t>    </a:t>
            </a:r>
            <a:r>
              <a:rPr sz="850" b="0" dirty="0">
                <a:solidFill>
                  <a:srgbClr val="4FD1C5"/>
                </a:solidFill>
                <a:latin typeface="Consolas"/>
              </a:rPr>
              <a:t>"</a:t>
            </a:r>
            <a:r>
              <a:rPr sz="850" b="0" dirty="0" err="1">
                <a:solidFill>
                  <a:srgbClr val="4FD1C5"/>
                </a:solidFill>
                <a:latin typeface="Consolas"/>
              </a:rPr>
              <a:t>body_truncated</a:t>
            </a:r>
            <a:r>
              <a:rPr sz="850" b="0" dirty="0">
                <a:solidFill>
                  <a:srgbClr val="4FD1C5"/>
                </a:solidFill>
                <a:latin typeface="Consolas"/>
              </a:rPr>
              <a:t>"</a:t>
            </a:r>
            <a:r>
              <a:rPr sz="850" b="0" dirty="0">
                <a:solidFill>
                  <a:srgbClr val="8B949E"/>
                </a:solidFill>
                <a:latin typeface="Consolas"/>
              </a:rPr>
              <a:t>: </a:t>
            </a:r>
            <a:r>
              <a:rPr sz="850" b="0" dirty="0">
                <a:solidFill>
                  <a:srgbClr val="7EE787"/>
                </a:solidFill>
                <a:latin typeface="Consolas"/>
              </a:rPr>
              <a:t>true</a:t>
            </a:r>
            <a:r>
              <a:rPr sz="850" b="0" dirty="0">
                <a:solidFill>
                  <a:srgbClr val="8B949E"/>
                </a:solidFill>
                <a:latin typeface="Consolas"/>
              </a:rPr>
              <a:t>,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850" b="0" dirty="0">
                <a:solidFill>
                  <a:srgbClr val="E6EDF3"/>
                </a:solidFill>
                <a:latin typeface="Consolas"/>
              </a:rPr>
              <a:t>    </a:t>
            </a:r>
            <a:r>
              <a:rPr sz="850" b="0" dirty="0">
                <a:solidFill>
                  <a:srgbClr val="4FD1C5"/>
                </a:solidFill>
                <a:latin typeface="Consolas"/>
              </a:rPr>
              <a:t>"</a:t>
            </a:r>
            <a:r>
              <a:rPr sz="850" b="0" dirty="0" err="1">
                <a:solidFill>
                  <a:srgbClr val="4FD1C5"/>
                </a:solidFill>
                <a:latin typeface="Consolas"/>
              </a:rPr>
              <a:t>match_count</a:t>
            </a:r>
            <a:r>
              <a:rPr sz="850" b="0" dirty="0">
                <a:solidFill>
                  <a:srgbClr val="4FD1C5"/>
                </a:solidFill>
                <a:latin typeface="Consolas"/>
              </a:rPr>
              <a:t>"</a:t>
            </a:r>
            <a:r>
              <a:rPr sz="850" b="0" dirty="0">
                <a:solidFill>
                  <a:srgbClr val="8B949E"/>
                </a:solidFill>
                <a:latin typeface="Consolas"/>
              </a:rPr>
              <a:t>: </a:t>
            </a:r>
            <a:r>
              <a:rPr sz="850" b="0" dirty="0">
                <a:solidFill>
                  <a:srgbClr val="D2A8FF"/>
                </a:solidFill>
                <a:latin typeface="Consolas"/>
              </a:rPr>
              <a:t>3</a:t>
            </a:r>
            <a:r>
              <a:rPr sz="850" b="0" dirty="0">
                <a:solidFill>
                  <a:srgbClr val="8B949E"/>
                </a:solidFill>
                <a:latin typeface="Consolas"/>
              </a:rPr>
              <a:t>,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850" b="0" dirty="0">
                <a:solidFill>
                  <a:srgbClr val="E6EDF3"/>
                </a:solidFill>
                <a:latin typeface="Consolas"/>
              </a:rPr>
              <a:t>    </a:t>
            </a:r>
            <a:r>
              <a:rPr sz="850" b="0" dirty="0">
                <a:solidFill>
                  <a:srgbClr val="4FD1C5"/>
                </a:solidFill>
                <a:latin typeface="Consolas"/>
              </a:rPr>
              <a:t>"</a:t>
            </a:r>
            <a:r>
              <a:rPr sz="850" b="0" dirty="0" err="1">
                <a:solidFill>
                  <a:srgbClr val="4FD1C5"/>
                </a:solidFill>
                <a:latin typeface="Consolas"/>
              </a:rPr>
              <a:t>status_code</a:t>
            </a:r>
            <a:r>
              <a:rPr sz="850" b="0" dirty="0">
                <a:solidFill>
                  <a:srgbClr val="4FD1C5"/>
                </a:solidFill>
                <a:latin typeface="Consolas"/>
              </a:rPr>
              <a:t>"</a:t>
            </a:r>
            <a:r>
              <a:rPr sz="850" b="0" dirty="0">
                <a:solidFill>
                  <a:srgbClr val="8B949E"/>
                </a:solidFill>
                <a:latin typeface="Consolas"/>
              </a:rPr>
              <a:t>: </a:t>
            </a:r>
            <a:r>
              <a:rPr sz="850" b="0" dirty="0">
                <a:solidFill>
                  <a:srgbClr val="D2A8FF"/>
                </a:solidFill>
                <a:latin typeface="Consolas"/>
              </a:rPr>
              <a:t>200</a:t>
            </a:r>
            <a:r>
              <a:rPr sz="850" b="0" dirty="0">
                <a:solidFill>
                  <a:srgbClr val="8B949E"/>
                </a:solidFill>
                <a:latin typeface="Consolas"/>
              </a:rPr>
              <a:t>,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850" b="0" dirty="0">
                <a:solidFill>
                  <a:srgbClr val="E6EDF3"/>
                </a:solidFill>
                <a:latin typeface="Consolas"/>
              </a:rPr>
              <a:t>    </a:t>
            </a:r>
            <a:r>
              <a:rPr sz="850" b="0" dirty="0">
                <a:solidFill>
                  <a:srgbClr val="4FD1C5"/>
                </a:solidFill>
                <a:latin typeface="Consolas"/>
              </a:rPr>
              <a:t>"</a:t>
            </a:r>
            <a:r>
              <a:rPr sz="850" b="0" dirty="0" err="1">
                <a:solidFill>
                  <a:srgbClr val="4FD1C5"/>
                </a:solidFill>
                <a:latin typeface="Consolas"/>
              </a:rPr>
              <a:t>injected_headers_checked</a:t>
            </a:r>
            <a:r>
              <a:rPr sz="850" b="0" dirty="0">
                <a:solidFill>
                  <a:srgbClr val="4FD1C5"/>
                </a:solidFill>
                <a:latin typeface="Consolas"/>
              </a:rPr>
              <a:t>"</a:t>
            </a:r>
            <a:r>
              <a:rPr sz="850" b="0" dirty="0">
                <a:solidFill>
                  <a:srgbClr val="8B949E"/>
                </a:solidFill>
                <a:latin typeface="Consolas"/>
              </a:rPr>
              <a:t>: </a:t>
            </a:r>
            <a:r>
              <a:rPr sz="850" b="0" dirty="0">
                <a:solidFill>
                  <a:srgbClr val="E6EDF3"/>
                </a:solidFill>
                <a:latin typeface="Consolas"/>
              </a:rPr>
              <a:t>[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850" b="0" dirty="0">
                <a:solidFill>
                  <a:srgbClr val="E6EDF3"/>
                </a:solidFill>
                <a:latin typeface="Consolas"/>
              </a:rPr>
              <a:t>      </a:t>
            </a:r>
            <a:r>
              <a:rPr sz="850" b="0" dirty="0">
                <a:solidFill>
                  <a:srgbClr val="A5D6FF"/>
                </a:solidFill>
                <a:latin typeface="Consolas"/>
              </a:rPr>
              <a:t>"&lt;</a:t>
            </a:r>
            <a:r>
              <a:rPr lang="en" sz="850" b="0" dirty="0">
                <a:solidFill>
                  <a:srgbClr val="A5D6FF"/>
                </a:solidFill>
                <a:latin typeface="Consolas"/>
              </a:rPr>
              <a:t>HOST</a:t>
            </a:r>
            <a:r>
              <a:rPr sz="850" b="0" dirty="0">
                <a:solidFill>
                  <a:srgbClr val="A5D6FF"/>
                </a:solidFill>
                <a:latin typeface="Consolas"/>
              </a:rPr>
              <a:t>&gt;"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850" b="0" dirty="0">
                <a:solidFill>
                  <a:srgbClr val="E6EDF3"/>
                </a:solidFill>
                <a:latin typeface="Consolas"/>
              </a:rPr>
              <a:t>    ]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850" b="0" dirty="0">
                <a:solidFill>
                  <a:srgbClr val="E6EDF3"/>
                </a:solidFill>
                <a:latin typeface="Consolas"/>
              </a:rPr>
              <a:t>  }</a:t>
            </a:r>
            <a:r>
              <a:rPr sz="850" b="0" dirty="0">
                <a:solidFill>
                  <a:srgbClr val="8B949E"/>
                </a:solidFill>
                <a:latin typeface="Consolas"/>
              </a:rPr>
              <a:t>,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850" b="0" dirty="0">
                <a:solidFill>
                  <a:srgbClr val="E6EDF3"/>
                </a:solidFill>
                <a:latin typeface="Consolas"/>
              </a:rPr>
              <a:t>  </a:t>
            </a:r>
            <a:r>
              <a:rPr sz="850" b="0" dirty="0">
                <a:solidFill>
                  <a:srgbClr val="4FD1C5"/>
                </a:solidFill>
                <a:latin typeface="Consolas"/>
              </a:rPr>
              <a:t>"</a:t>
            </a:r>
            <a:r>
              <a:rPr sz="850" b="0" dirty="0" err="1">
                <a:solidFill>
                  <a:srgbClr val="4FD1C5"/>
                </a:solidFill>
                <a:latin typeface="Consolas"/>
              </a:rPr>
              <a:t>matcher_evidence</a:t>
            </a:r>
            <a:r>
              <a:rPr sz="850" b="0" dirty="0">
                <a:solidFill>
                  <a:srgbClr val="4FD1C5"/>
                </a:solidFill>
                <a:latin typeface="Consolas"/>
              </a:rPr>
              <a:t>"</a:t>
            </a:r>
            <a:r>
              <a:rPr sz="850" b="0" dirty="0">
                <a:solidFill>
                  <a:srgbClr val="8B949E"/>
                </a:solidFill>
                <a:latin typeface="Consolas"/>
              </a:rPr>
              <a:t>: </a:t>
            </a:r>
            <a:r>
              <a:rPr sz="850" b="0" dirty="0">
                <a:solidFill>
                  <a:srgbClr val="E6EDF3"/>
                </a:solidFill>
                <a:latin typeface="Consolas"/>
              </a:rPr>
              <a:t>[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850" b="0" dirty="0">
                <a:solidFill>
                  <a:srgbClr val="E6EDF3"/>
                </a:solidFill>
                <a:latin typeface="Consolas"/>
              </a:rPr>
              <a:t>    {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850" b="0" dirty="0">
                <a:solidFill>
                  <a:srgbClr val="E6EDF3"/>
                </a:solidFill>
                <a:latin typeface="Consolas"/>
              </a:rPr>
              <a:t>      </a:t>
            </a:r>
            <a:r>
              <a:rPr sz="850" b="0" dirty="0">
                <a:solidFill>
                  <a:srgbClr val="4FD1C5"/>
                </a:solidFill>
                <a:latin typeface="Consolas"/>
              </a:rPr>
              <a:t>"pattern"</a:t>
            </a:r>
            <a:r>
              <a:rPr sz="850" b="0" dirty="0">
                <a:solidFill>
                  <a:srgbClr val="8B949E"/>
                </a:solidFill>
                <a:latin typeface="Consolas"/>
              </a:rPr>
              <a:t>: </a:t>
            </a:r>
            <a:r>
              <a:rPr sz="850" b="0" dirty="0">
                <a:solidFill>
                  <a:srgbClr val="A5D6FF"/>
                </a:solidFill>
                <a:latin typeface="Consolas"/>
              </a:rPr>
              <a:t>"</a:t>
            </a:r>
            <a:r>
              <a:rPr sz="850" b="0" dirty="0" err="1">
                <a:solidFill>
                  <a:srgbClr val="A5D6FF"/>
                </a:solidFill>
                <a:latin typeface="Consolas"/>
              </a:rPr>
              <a:t>propertySources</a:t>
            </a:r>
            <a:r>
              <a:rPr sz="850" b="0" dirty="0">
                <a:solidFill>
                  <a:srgbClr val="A5D6FF"/>
                </a:solidFill>
                <a:latin typeface="Consolas"/>
              </a:rPr>
              <a:t>"</a:t>
            </a:r>
            <a:r>
              <a:rPr sz="850" b="0" dirty="0">
                <a:solidFill>
                  <a:srgbClr val="8B949E"/>
                </a:solidFill>
                <a:latin typeface="Consolas"/>
              </a:rPr>
              <a:t>,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850" b="0" dirty="0">
                <a:solidFill>
                  <a:srgbClr val="E6EDF3"/>
                </a:solidFill>
                <a:latin typeface="Consolas"/>
              </a:rPr>
              <a:t>      </a:t>
            </a:r>
            <a:r>
              <a:rPr sz="850" b="0" dirty="0">
                <a:solidFill>
                  <a:srgbClr val="4FD1C5"/>
                </a:solidFill>
                <a:latin typeface="Consolas"/>
              </a:rPr>
              <a:t>"part"</a:t>
            </a:r>
            <a:r>
              <a:rPr sz="850" b="0" dirty="0">
                <a:solidFill>
                  <a:srgbClr val="8B949E"/>
                </a:solidFill>
                <a:latin typeface="Consolas"/>
              </a:rPr>
              <a:t>: </a:t>
            </a:r>
            <a:r>
              <a:rPr sz="850" b="0" dirty="0">
                <a:solidFill>
                  <a:srgbClr val="A5D6FF"/>
                </a:solidFill>
                <a:latin typeface="Consolas"/>
              </a:rPr>
              <a:t>"body"</a:t>
            </a:r>
            <a:r>
              <a:rPr sz="850" b="0" dirty="0">
                <a:solidFill>
                  <a:srgbClr val="8B949E"/>
                </a:solidFill>
                <a:latin typeface="Consolas"/>
              </a:rPr>
              <a:t>,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850" b="0" dirty="0">
                <a:solidFill>
                  <a:srgbClr val="E6EDF3"/>
                </a:solidFill>
                <a:latin typeface="Consolas"/>
              </a:rPr>
              <a:t>      </a:t>
            </a:r>
            <a:r>
              <a:rPr sz="850" b="0" dirty="0">
                <a:solidFill>
                  <a:srgbClr val="4FD1C5"/>
                </a:solidFill>
                <a:latin typeface="Consolas"/>
              </a:rPr>
              <a:t>"context"</a:t>
            </a:r>
            <a:r>
              <a:rPr sz="850" b="0" dirty="0">
                <a:solidFill>
                  <a:srgbClr val="8B949E"/>
                </a:solidFill>
                <a:latin typeface="Consolas"/>
              </a:rPr>
              <a:t>: </a:t>
            </a:r>
            <a:r>
              <a:rPr sz="850" b="0" dirty="0">
                <a:solidFill>
                  <a:srgbClr val="A5D6FF"/>
                </a:solidFill>
                <a:latin typeface="Consolas"/>
              </a:rPr>
              <a:t>"{'</a:t>
            </a:r>
            <a:r>
              <a:rPr sz="850" b="0" dirty="0" err="1">
                <a:solidFill>
                  <a:srgbClr val="A5D6FF"/>
                </a:solidFill>
                <a:latin typeface="Consolas"/>
              </a:rPr>
              <a:t>activeProfiles</a:t>
            </a:r>
            <a:r>
              <a:rPr sz="850" b="0" dirty="0">
                <a:solidFill>
                  <a:srgbClr val="A5D6FF"/>
                </a:solidFill>
                <a:latin typeface="Consolas"/>
              </a:rPr>
              <a:t>': ['prod'], '</a:t>
            </a:r>
            <a:r>
              <a:rPr sz="850" b="0" dirty="0" err="1">
                <a:solidFill>
                  <a:srgbClr val="A5D6FF"/>
                </a:solidFill>
                <a:latin typeface="Consolas"/>
              </a:rPr>
              <a:t>propertySour</a:t>
            </a:r>
            <a:r>
              <a:rPr sz="850" b="0" dirty="0">
                <a:solidFill>
                  <a:srgbClr val="A5D6FF"/>
                </a:solidFill>
                <a:latin typeface="Consolas"/>
              </a:rPr>
              <a:t>…"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850" b="0" dirty="0">
                <a:solidFill>
                  <a:srgbClr val="E6EDF3"/>
                </a:solidFill>
                <a:latin typeface="Consolas"/>
              </a:rPr>
              <a:t>    }</a:t>
            </a:r>
            <a:r>
              <a:rPr sz="850" b="0" dirty="0">
                <a:solidFill>
                  <a:srgbClr val="8B949E"/>
                </a:solidFill>
                <a:latin typeface="Consolas"/>
              </a:rPr>
              <a:t>,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850" b="0" dirty="0">
                <a:solidFill>
                  <a:srgbClr val="E6EDF3"/>
                </a:solidFill>
                <a:latin typeface="Consolas"/>
              </a:rPr>
              <a:t>    {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850" b="0" dirty="0">
                <a:solidFill>
                  <a:srgbClr val="E6EDF3"/>
                </a:solidFill>
                <a:latin typeface="Consolas"/>
              </a:rPr>
              <a:t>      </a:t>
            </a:r>
            <a:r>
              <a:rPr sz="850" b="0" dirty="0">
                <a:solidFill>
                  <a:srgbClr val="4FD1C5"/>
                </a:solidFill>
                <a:latin typeface="Consolas"/>
              </a:rPr>
              <a:t>"pattern"</a:t>
            </a:r>
            <a:r>
              <a:rPr sz="850" b="0" dirty="0">
                <a:solidFill>
                  <a:srgbClr val="8B949E"/>
                </a:solidFill>
                <a:latin typeface="Consolas"/>
              </a:rPr>
              <a:t>: </a:t>
            </a:r>
            <a:r>
              <a:rPr sz="850" b="0" dirty="0">
                <a:solidFill>
                  <a:srgbClr val="A5D6FF"/>
                </a:solidFill>
                <a:latin typeface="Consolas"/>
              </a:rPr>
              <a:t>"</a:t>
            </a:r>
            <a:r>
              <a:rPr sz="850" b="0" dirty="0" err="1">
                <a:solidFill>
                  <a:srgbClr val="A5D6FF"/>
                </a:solidFill>
                <a:latin typeface="Consolas"/>
              </a:rPr>
              <a:t>activeProfiles</a:t>
            </a:r>
            <a:r>
              <a:rPr sz="850" b="0" dirty="0">
                <a:solidFill>
                  <a:srgbClr val="A5D6FF"/>
                </a:solidFill>
                <a:latin typeface="Consolas"/>
              </a:rPr>
              <a:t>"</a:t>
            </a:r>
            <a:r>
              <a:rPr sz="850" b="0" dirty="0">
                <a:solidFill>
                  <a:srgbClr val="8B949E"/>
                </a:solidFill>
                <a:latin typeface="Consolas"/>
              </a:rPr>
              <a:t>,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850" b="0" dirty="0">
                <a:solidFill>
                  <a:srgbClr val="E6EDF3"/>
                </a:solidFill>
                <a:latin typeface="Consolas"/>
              </a:rPr>
              <a:t>      </a:t>
            </a:r>
            <a:r>
              <a:rPr sz="850" b="0" dirty="0">
                <a:solidFill>
                  <a:srgbClr val="4FD1C5"/>
                </a:solidFill>
                <a:latin typeface="Consolas"/>
              </a:rPr>
              <a:t>"part"</a:t>
            </a:r>
            <a:r>
              <a:rPr sz="850" b="0" dirty="0">
                <a:solidFill>
                  <a:srgbClr val="8B949E"/>
                </a:solidFill>
                <a:latin typeface="Consolas"/>
              </a:rPr>
              <a:t>: </a:t>
            </a:r>
            <a:r>
              <a:rPr sz="850" b="0" dirty="0">
                <a:solidFill>
                  <a:srgbClr val="A5D6FF"/>
                </a:solidFill>
                <a:latin typeface="Consolas"/>
              </a:rPr>
              <a:t>"body"</a:t>
            </a:r>
            <a:r>
              <a:rPr sz="850" b="0" dirty="0">
                <a:solidFill>
                  <a:srgbClr val="8B949E"/>
                </a:solidFill>
                <a:latin typeface="Consolas"/>
              </a:rPr>
              <a:t>,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850" b="0" dirty="0">
                <a:solidFill>
                  <a:srgbClr val="E6EDF3"/>
                </a:solidFill>
                <a:latin typeface="Consolas"/>
              </a:rPr>
              <a:t>      </a:t>
            </a:r>
            <a:r>
              <a:rPr sz="850" b="0" dirty="0">
                <a:solidFill>
                  <a:srgbClr val="4FD1C5"/>
                </a:solidFill>
                <a:latin typeface="Consolas"/>
              </a:rPr>
              <a:t>"context"</a:t>
            </a:r>
            <a:r>
              <a:rPr sz="850" b="0" dirty="0">
                <a:solidFill>
                  <a:srgbClr val="8B949E"/>
                </a:solidFill>
                <a:latin typeface="Consolas"/>
              </a:rPr>
              <a:t>: </a:t>
            </a:r>
            <a:r>
              <a:rPr sz="850" b="0" dirty="0">
                <a:solidFill>
                  <a:srgbClr val="A5D6FF"/>
                </a:solidFill>
                <a:latin typeface="Consolas"/>
              </a:rPr>
              <a:t>"{'</a:t>
            </a:r>
            <a:r>
              <a:rPr sz="850" b="0" dirty="0" err="1">
                <a:solidFill>
                  <a:srgbClr val="A5D6FF"/>
                </a:solidFill>
                <a:latin typeface="Consolas"/>
              </a:rPr>
              <a:t>activeProfiles</a:t>
            </a:r>
            <a:r>
              <a:rPr sz="850" b="0" dirty="0">
                <a:solidFill>
                  <a:srgbClr val="A5D6FF"/>
                </a:solidFill>
                <a:latin typeface="Consolas"/>
              </a:rPr>
              <a:t>': ['prod'], '</a:t>
            </a:r>
            <a:r>
              <a:rPr sz="850" b="0" dirty="0" err="1">
                <a:solidFill>
                  <a:srgbClr val="A5D6FF"/>
                </a:solidFill>
                <a:latin typeface="Consolas"/>
              </a:rPr>
              <a:t>propertySour</a:t>
            </a:r>
            <a:r>
              <a:rPr sz="850" b="0" dirty="0">
                <a:solidFill>
                  <a:srgbClr val="A5D6FF"/>
                </a:solidFill>
                <a:latin typeface="Consolas"/>
              </a:rPr>
              <a:t>…"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850" b="0" dirty="0">
                <a:solidFill>
                  <a:srgbClr val="E6EDF3"/>
                </a:solidFill>
                <a:latin typeface="Consolas"/>
              </a:rPr>
              <a:t>    }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850" b="0" dirty="0">
                <a:solidFill>
                  <a:srgbClr val="E6EDF3"/>
                </a:solidFill>
                <a:latin typeface="Consolas"/>
              </a:rPr>
              <a:t>  ]</a:t>
            </a:r>
            <a:r>
              <a:rPr sz="850" b="0" dirty="0">
                <a:solidFill>
                  <a:srgbClr val="8B949E"/>
                </a:solidFill>
                <a:latin typeface="Consolas"/>
              </a:rPr>
              <a:t>,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850" b="0" dirty="0">
                <a:solidFill>
                  <a:srgbClr val="E6EDF3"/>
                </a:solidFill>
                <a:latin typeface="Consolas"/>
              </a:rPr>
              <a:t>  </a:t>
            </a:r>
            <a:r>
              <a:rPr sz="850" b="0" dirty="0">
                <a:solidFill>
                  <a:srgbClr val="4FD1C5"/>
                </a:solidFill>
                <a:latin typeface="Consolas"/>
              </a:rPr>
              <a:t>"</a:t>
            </a:r>
            <a:r>
              <a:rPr sz="850" b="0" dirty="0" err="1">
                <a:solidFill>
                  <a:srgbClr val="4FD1C5"/>
                </a:solidFill>
                <a:latin typeface="Consolas"/>
              </a:rPr>
              <a:t>response_snippet</a:t>
            </a:r>
            <a:r>
              <a:rPr sz="850" b="0" dirty="0">
                <a:solidFill>
                  <a:srgbClr val="4FD1C5"/>
                </a:solidFill>
                <a:latin typeface="Consolas"/>
              </a:rPr>
              <a:t>"</a:t>
            </a:r>
            <a:r>
              <a:rPr sz="850" b="0" dirty="0">
                <a:solidFill>
                  <a:srgbClr val="8B949E"/>
                </a:solidFill>
                <a:latin typeface="Consolas"/>
              </a:rPr>
              <a:t>: </a:t>
            </a:r>
            <a:r>
              <a:rPr sz="850" b="0" dirty="0">
                <a:solidFill>
                  <a:srgbClr val="A5D6FF"/>
                </a:solidFill>
                <a:latin typeface="Consolas"/>
              </a:rPr>
              <a:t>"{'</a:t>
            </a:r>
            <a:r>
              <a:rPr sz="850" b="0" dirty="0" err="1">
                <a:solidFill>
                  <a:srgbClr val="A5D6FF"/>
                </a:solidFill>
                <a:latin typeface="Consolas"/>
              </a:rPr>
              <a:t>activeProfiles</a:t>
            </a:r>
            <a:r>
              <a:rPr sz="850" b="0" dirty="0">
                <a:solidFill>
                  <a:srgbClr val="A5D6FF"/>
                </a:solidFill>
                <a:latin typeface="Consolas"/>
              </a:rPr>
              <a:t>': ['prod'], '</a:t>
            </a:r>
            <a:r>
              <a:rPr sz="850" b="0" dirty="0" err="1">
                <a:solidFill>
                  <a:srgbClr val="A5D6FF"/>
                </a:solidFill>
                <a:latin typeface="Consolas"/>
              </a:rPr>
              <a:t>propertySource</a:t>
            </a:r>
            <a:r>
              <a:rPr sz="850" b="0" dirty="0">
                <a:solidFill>
                  <a:srgbClr val="A5D6FF"/>
                </a:solidFill>
                <a:latin typeface="Consolas"/>
              </a:rPr>
              <a:t>…"</a:t>
            </a:r>
            <a:r>
              <a:rPr sz="850" b="0" dirty="0">
                <a:solidFill>
                  <a:srgbClr val="8B949E"/>
                </a:solidFill>
                <a:latin typeface="Consolas"/>
              </a:rPr>
              <a:t>,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850" b="0" dirty="0">
                <a:solidFill>
                  <a:srgbClr val="E6EDF3"/>
                </a:solidFill>
                <a:latin typeface="Consolas"/>
              </a:rPr>
              <a:t>  </a:t>
            </a:r>
            <a:r>
              <a:rPr sz="850" b="0" dirty="0">
                <a:solidFill>
                  <a:srgbClr val="4FD1C5"/>
                </a:solidFill>
                <a:latin typeface="Consolas"/>
              </a:rPr>
              <a:t>"</a:t>
            </a:r>
            <a:r>
              <a:rPr sz="850" b="0" dirty="0" err="1">
                <a:solidFill>
                  <a:srgbClr val="4FD1C5"/>
                </a:solidFill>
                <a:latin typeface="Consolas"/>
              </a:rPr>
              <a:t>extracted_results</a:t>
            </a:r>
            <a:r>
              <a:rPr sz="850" b="0" dirty="0">
                <a:solidFill>
                  <a:srgbClr val="4FD1C5"/>
                </a:solidFill>
                <a:latin typeface="Consolas"/>
              </a:rPr>
              <a:t>"</a:t>
            </a:r>
            <a:r>
              <a:rPr sz="850" b="0" dirty="0">
                <a:solidFill>
                  <a:srgbClr val="8B949E"/>
                </a:solidFill>
                <a:latin typeface="Consolas"/>
              </a:rPr>
              <a:t>: </a:t>
            </a:r>
            <a:r>
              <a:rPr sz="850" b="0" dirty="0">
                <a:solidFill>
                  <a:srgbClr val="E6EDF3"/>
                </a:solidFill>
                <a:latin typeface="Consolas"/>
              </a:rPr>
              <a:t>[]</a:t>
            </a:r>
            <a:r>
              <a:rPr sz="850" b="0" dirty="0">
                <a:solidFill>
                  <a:srgbClr val="8B949E"/>
                </a:solidFill>
                <a:latin typeface="Consolas"/>
              </a:rPr>
              <a:t>,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850" b="0" dirty="0">
                <a:solidFill>
                  <a:srgbClr val="E6EDF3"/>
                </a:solidFill>
                <a:latin typeface="Consolas"/>
              </a:rPr>
              <a:t>  </a:t>
            </a:r>
            <a:r>
              <a:rPr sz="850" b="0" dirty="0">
                <a:solidFill>
                  <a:srgbClr val="4FD1C5"/>
                </a:solidFill>
                <a:latin typeface="Consolas"/>
              </a:rPr>
              <a:t>"</a:t>
            </a:r>
            <a:r>
              <a:rPr sz="850" b="0" dirty="0" err="1">
                <a:solidFill>
                  <a:srgbClr val="4FD1C5"/>
                </a:solidFill>
                <a:latin typeface="Consolas"/>
              </a:rPr>
              <a:t>scan_target_mismatch</a:t>
            </a:r>
            <a:r>
              <a:rPr sz="850" b="0" dirty="0">
                <a:solidFill>
                  <a:srgbClr val="4FD1C5"/>
                </a:solidFill>
                <a:latin typeface="Consolas"/>
              </a:rPr>
              <a:t>"</a:t>
            </a:r>
            <a:r>
              <a:rPr sz="850" b="0" dirty="0">
                <a:solidFill>
                  <a:srgbClr val="8B949E"/>
                </a:solidFill>
                <a:latin typeface="Consolas"/>
              </a:rPr>
              <a:t>: </a:t>
            </a:r>
            <a:r>
              <a:rPr sz="850" b="0" dirty="0">
                <a:solidFill>
                  <a:srgbClr val="FF7B72"/>
                </a:solidFill>
                <a:latin typeface="Consolas"/>
              </a:rPr>
              <a:t>false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850" b="0" dirty="0">
                <a:solidFill>
                  <a:srgbClr val="E6EDF3"/>
                </a:solidFill>
                <a:latin typeface="Consolas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5706978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80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415AAF8-34C7-03BB-EC6A-4988A4915B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CB0165D4-500F-6E81-2465-CA7F8B54957B}"/>
              </a:ext>
            </a:extLst>
          </p:cNvPr>
          <p:cNvSpPr/>
          <p:nvPr/>
        </p:nvSpPr>
        <p:spPr>
          <a:xfrm>
            <a:off x="365760" y="502920"/>
            <a:ext cx="8412480" cy="0"/>
          </a:xfrm>
          <a:prstGeom prst="line">
            <a:avLst/>
          </a:prstGeom>
          <a:noFill/>
          <a:ln w="9525">
            <a:solidFill>
              <a:srgbClr val="B05520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FD621A52-BBAA-3009-6E50-A3836A00D834}"/>
              </a:ext>
            </a:extLst>
          </p:cNvPr>
          <p:cNvSpPr/>
          <p:nvPr/>
        </p:nvSpPr>
        <p:spPr>
          <a:xfrm>
            <a:off x="384048" y="292608"/>
            <a:ext cx="91440" cy="91440"/>
          </a:xfrm>
          <a:prstGeom prst="ellipse">
            <a:avLst/>
          </a:prstGeom>
          <a:solidFill>
            <a:srgbClr val="FF8A40"/>
          </a:solidFill>
          <a:ln w="12700">
            <a:solidFill>
              <a:srgbClr val="FF8A40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B1A1F480-5CD4-60A3-CA98-8F6EDA6C8692}"/>
              </a:ext>
            </a:extLst>
          </p:cNvPr>
          <p:cNvSpPr/>
          <p:nvPr/>
        </p:nvSpPr>
        <p:spPr>
          <a:xfrm>
            <a:off x="566928" y="20116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" sz="900" kern="0" spc="400" dirty="0">
                <a:solidFill>
                  <a:srgbClr val="E553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ё</a:t>
            </a:r>
            <a:r>
              <a:rPr lang="en-US" sz="900" kern="0" spc="400" dirty="0">
                <a:solidFill>
                  <a:srgbClr val="E553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PRSTCON · DEPARTURES</a:t>
            </a:r>
            <a:endParaRPr lang="en-US" sz="9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CB12D9B2-3584-4E39-B751-040DF6C15830}"/>
              </a:ext>
            </a:extLst>
          </p:cNvPr>
          <p:cNvSpPr/>
          <p:nvPr/>
        </p:nvSpPr>
        <p:spPr>
          <a:xfrm>
            <a:off x="5120640" y="20116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E553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26.05.2026 · MOW</a:t>
            </a:r>
            <a:endParaRPr lang="en-US" sz="900" dirty="0"/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E3B6E850-DB4D-45AB-66D1-27C1882F3339}"/>
              </a:ext>
            </a:extLst>
          </p:cNvPr>
          <p:cNvSpPr/>
          <p:nvPr/>
        </p:nvSpPr>
        <p:spPr>
          <a:xfrm>
            <a:off x="365760" y="4640580"/>
            <a:ext cx="8412480" cy="0"/>
          </a:xfrm>
          <a:prstGeom prst="line">
            <a:avLst/>
          </a:prstGeom>
          <a:noFill/>
          <a:ln w="6350">
            <a:solidFill>
              <a:srgbClr val="B05520"/>
            </a:solidFill>
            <a:prstDash val="dash"/>
          </a:ln>
        </p:spPr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B72CC073-94DF-5B5A-9FBA-B6214BF2D63A}"/>
              </a:ext>
            </a:extLst>
          </p:cNvPr>
          <p:cNvSpPr/>
          <p:nvPr/>
        </p:nvSpPr>
        <p:spPr>
          <a:xfrm>
            <a:off x="548639" y="914400"/>
            <a:ext cx="54066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ru-RU" sz="2200" b="1" kern="0" spc="400" dirty="0">
                <a:solidFill>
                  <a:srgbClr val="FF8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ВЕРДИКТ ОТ ПРОТИВНОГО</a:t>
            </a:r>
            <a:endParaRPr lang="en-US" sz="2200" dirty="0"/>
          </a:p>
        </p:txBody>
      </p:sp>
      <p:sp>
        <p:nvSpPr>
          <p:cNvPr id="6" name="Text 6">
            <a:extLst>
              <a:ext uri="{FF2B5EF4-FFF2-40B4-BE49-F238E27FC236}">
                <a16:creationId xmlns:a16="http://schemas.microsoft.com/office/drawing/2014/main" id="{D8125EB2-2A6D-B31F-8716-5B05E248E91F}"/>
              </a:ext>
            </a:extLst>
          </p:cNvPr>
          <p:cNvSpPr/>
          <p:nvPr/>
        </p:nvSpPr>
        <p:spPr>
          <a:xfrm>
            <a:off x="566928" y="621793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kern="0" spc="300" dirty="0">
                <a:solidFill>
                  <a:srgbClr val="B055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— SLIDE </a:t>
            </a:r>
            <a:r>
              <a:rPr lang="ru-RU" sz="800" kern="0" spc="300" dirty="0">
                <a:solidFill>
                  <a:srgbClr val="B055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08</a:t>
            </a:r>
            <a:r>
              <a:rPr lang="en-US" sz="800" kern="0" spc="300" dirty="0">
                <a:solidFill>
                  <a:srgbClr val="B055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—</a:t>
            </a:r>
            <a:endParaRPr lang="en-US" sz="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11FFFD5-0960-9C71-4D28-80133336123F}"/>
              </a:ext>
            </a:extLst>
          </p:cNvPr>
          <p:cNvSpPr txBox="1"/>
          <p:nvPr/>
        </p:nvSpPr>
        <p:spPr>
          <a:xfrm>
            <a:off x="566928" y="1637438"/>
            <a:ext cx="8491415" cy="23064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400" b="0" dirty="0">
                <a:solidFill>
                  <a:srgbClr val="E6EDF3"/>
                </a:solidFill>
                <a:latin typeface="Consolas"/>
              </a:rPr>
              <a:t>{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400" b="0" dirty="0">
                <a:solidFill>
                  <a:srgbClr val="E6EDF3"/>
                </a:solidFill>
                <a:latin typeface="Consolas"/>
              </a:rPr>
              <a:t>  </a:t>
            </a:r>
            <a:r>
              <a:rPr sz="1400" b="0" dirty="0">
                <a:solidFill>
                  <a:srgbClr val="4FD1C5"/>
                </a:solidFill>
                <a:latin typeface="Consolas"/>
              </a:rPr>
              <a:t>"</a:t>
            </a:r>
            <a:r>
              <a:rPr sz="1400" b="0" dirty="0" err="1">
                <a:solidFill>
                  <a:srgbClr val="4FD1C5"/>
                </a:solidFill>
                <a:latin typeface="Consolas"/>
              </a:rPr>
              <a:t>verification_tag</a:t>
            </a:r>
            <a:r>
              <a:rPr sz="1400" b="0" dirty="0">
                <a:solidFill>
                  <a:srgbClr val="4FD1C5"/>
                </a:solidFill>
                <a:latin typeface="Consolas"/>
              </a:rPr>
              <a:t>"</a:t>
            </a:r>
            <a:r>
              <a:rPr sz="1400" b="0" dirty="0">
                <a:solidFill>
                  <a:srgbClr val="8B949E"/>
                </a:solidFill>
                <a:latin typeface="Consolas"/>
              </a:rPr>
              <a:t>: </a:t>
            </a:r>
            <a:r>
              <a:rPr sz="1400" b="0" dirty="0">
                <a:solidFill>
                  <a:srgbClr val="7EE787"/>
                </a:solidFill>
                <a:latin typeface="Consolas"/>
              </a:rPr>
              <a:t>true</a:t>
            </a:r>
            <a:r>
              <a:rPr sz="1400" b="0" dirty="0">
                <a:solidFill>
                  <a:srgbClr val="8B949E"/>
                </a:solidFill>
                <a:latin typeface="Consolas"/>
              </a:rPr>
              <a:t>,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400" b="0" dirty="0">
                <a:solidFill>
                  <a:srgbClr val="E6EDF3"/>
                </a:solidFill>
                <a:latin typeface="Consolas"/>
              </a:rPr>
              <a:t>  </a:t>
            </a:r>
            <a:r>
              <a:rPr sz="1400" b="0" dirty="0">
                <a:solidFill>
                  <a:srgbClr val="4FD1C5"/>
                </a:solidFill>
                <a:latin typeface="Consolas"/>
              </a:rPr>
              <a:t>"severity"</a:t>
            </a:r>
            <a:r>
              <a:rPr sz="1400" b="0" dirty="0">
                <a:solidFill>
                  <a:srgbClr val="8B949E"/>
                </a:solidFill>
                <a:latin typeface="Consolas"/>
              </a:rPr>
              <a:t>: </a:t>
            </a:r>
            <a:r>
              <a:rPr sz="1400" b="0" dirty="0">
                <a:solidFill>
                  <a:srgbClr val="A5D6FF"/>
                </a:solidFill>
                <a:latin typeface="Consolas"/>
              </a:rPr>
              <a:t>"low"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400" b="0" dirty="0">
                <a:solidFill>
                  <a:srgbClr val="4FD1C5"/>
                </a:solidFill>
                <a:latin typeface="Consolas"/>
              </a:rPr>
              <a:t>  "verdict"</a:t>
            </a:r>
            <a:r>
              <a:rPr sz="1400" b="0" dirty="0">
                <a:solidFill>
                  <a:srgbClr val="8B949E"/>
                </a:solidFill>
                <a:latin typeface="Consolas"/>
              </a:rPr>
              <a:t>: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400" b="0" dirty="0">
                <a:solidFill>
                  <a:srgbClr val="E6EDF3"/>
                </a:solidFill>
                <a:latin typeface="Consolas"/>
              </a:rPr>
              <a:t>    </a:t>
            </a:r>
            <a:r>
              <a:rPr sz="1400" b="0" dirty="0" err="1">
                <a:solidFill>
                  <a:srgbClr val="A5D6FF"/>
                </a:solidFill>
                <a:latin typeface="Consolas"/>
              </a:rPr>
              <a:t>Эндпоинт</a:t>
            </a:r>
            <a:r>
              <a:rPr sz="1400" b="0" dirty="0">
                <a:solidFill>
                  <a:srgbClr val="A5D6FF"/>
                </a:solidFill>
                <a:latin typeface="Consolas"/>
              </a:rPr>
              <a:t> /actuator/env </a:t>
            </a:r>
            <a:r>
              <a:rPr sz="1400" b="0" dirty="0" err="1">
                <a:solidFill>
                  <a:srgbClr val="A5D6FF"/>
                </a:solidFill>
                <a:latin typeface="Consolas"/>
              </a:rPr>
              <a:t>открыт</a:t>
            </a:r>
            <a:r>
              <a:rPr sz="1400" b="0" dirty="0">
                <a:solidFill>
                  <a:srgbClr val="A5D6FF"/>
                </a:solidFill>
                <a:latin typeface="Consolas"/>
              </a:rPr>
              <a:t> </a:t>
            </a:r>
            <a:r>
              <a:rPr sz="1400" b="0" dirty="0" err="1">
                <a:solidFill>
                  <a:srgbClr val="A5D6FF"/>
                </a:solidFill>
                <a:latin typeface="Consolas"/>
              </a:rPr>
              <a:t>и</a:t>
            </a:r>
            <a:r>
              <a:rPr sz="1400" b="0" dirty="0">
                <a:solidFill>
                  <a:srgbClr val="A5D6FF"/>
                </a:solidFill>
                <a:latin typeface="Consolas"/>
              </a:rPr>
              <a:t> </a:t>
            </a:r>
            <a:r>
              <a:rPr sz="1400" b="0" dirty="0" err="1">
                <a:solidFill>
                  <a:srgbClr val="A5D6FF"/>
                </a:solidFill>
                <a:latin typeface="Consolas"/>
              </a:rPr>
              <a:t>отдаёт</a:t>
            </a:r>
            <a:r>
              <a:rPr sz="1400" b="0" dirty="0">
                <a:solidFill>
                  <a:srgbClr val="A5D6FF"/>
                </a:solidFill>
                <a:latin typeface="Consolas"/>
              </a:rPr>
              <a:t> </a:t>
            </a:r>
            <a:r>
              <a:rPr sz="1400" b="0" dirty="0" err="1">
                <a:solidFill>
                  <a:srgbClr val="A5D6FF"/>
                </a:solidFill>
                <a:latin typeface="Consolas"/>
              </a:rPr>
              <a:t>propertySources</a:t>
            </a:r>
            <a:r>
              <a:rPr sz="1400" b="0" dirty="0">
                <a:solidFill>
                  <a:srgbClr val="A5D6FF"/>
                </a:solidFill>
                <a:latin typeface="Consolas"/>
              </a:rPr>
              <a:t> </a:t>
            </a:r>
            <a:r>
              <a:rPr sz="1400" b="0" dirty="0" err="1">
                <a:solidFill>
                  <a:srgbClr val="A5D6FF"/>
                </a:solidFill>
                <a:latin typeface="Consolas"/>
              </a:rPr>
              <a:t>с</a:t>
            </a:r>
            <a:r>
              <a:rPr sz="1400" b="0" dirty="0">
                <a:solidFill>
                  <a:srgbClr val="A5D6FF"/>
                </a:solidFill>
                <a:latin typeface="Consolas"/>
              </a:rPr>
              <a:t> </a:t>
            </a:r>
            <a:r>
              <a:rPr sz="1400" b="0" dirty="0" err="1">
                <a:solidFill>
                  <a:srgbClr val="A5D6FF"/>
                </a:solidFill>
                <a:latin typeface="Consolas"/>
              </a:rPr>
              <a:t>конфигурацией</a:t>
            </a:r>
            <a:endParaRPr sz="1400" b="0" dirty="0">
              <a:solidFill>
                <a:srgbClr val="A5D6FF"/>
              </a:solidFill>
              <a:latin typeface="Consolas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400" b="0" dirty="0">
                <a:solidFill>
                  <a:srgbClr val="E6EDF3"/>
                </a:solidFill>
                <a:latin typeface="Consolas"/>
              </a:rPr>
              <a:t>    </a:t>
            </a:r>
            <a:r>
              <a:rPr sz="1400" b="0" dirty="0">
                <a:solidFill>
                  <a:srgbClr val="A5D6FF"/>
                </a:solidFill>
                <a:latin typeface="Consolas"/>
              </a:rPr>
              <a:t>(200 + actuator JSON). </a:t>
            </a:r>
            <a:r>
              <a:rPr lang="en-US" sz="1400" b="0" dirty="0">
                <a:solidFill>
                  <a:srgbClr val="A5D6FF"/>
                </a:solidFill>
                <a:latin typeface="Consolas"/>
              </a:rPr>
              <a:t>FP </a:t>
            </a:r>
            <a:r>
              <a:rPr lang="ru-RU" sz="1400" b="0" dirty="0">
                <a:solidFill>
                  <a:srgbClr val="A5D6FF"/>
                </a:solidFill>
                <a:latin typeface="Consolas"/>
              </a:rPr>
              <a:t>с</a:t>
            </a:r>
            <a:r>
              <a:rPr sz="1400" b="0" dirty="0" err="1">
                <a:solidFill>
                  <a:srgbClr val="A5D6FF"/>
                </a:solidFill>
                <a:latin typeface="Consolas"/>
              </a:rPr>
              <a:t>игналы</a:t>
            </a:r>
            <a:r>
              <a:rPr lang="ru-RU" sz="1400" b="0" dirty="0">
                <a:solidFill>
                  <a:srgbClr val="A5D6FF"/>
                </a:solidFill>
                <a:latin typeface="Consolas"/>
              </a:rPr>
              <a:t> </a:t>
            </a:r>
            <a:r>
              <a:rPr sz="1400" b="0" dirty="0" err="1">
                <a:solidFill>
                  <a:srgbClr val="A5D6FF"/>
                </a:solidFill>
                <a:latin typeface="Consolas"/>
              </a:rPr>
              <a:t>не</a:t>
            </a:r>
            <a:r>
              <a:rPr sz="1400" b="0" dirty="0">
                <a:solidFill>
                  <a:srgbClr val="A5D6FF"/>
                </a:solidFill>
                <a:latin typeface="Consolas"/>
              </a:rPr>
              <a:t> </a:t>
            </a:r>
            <a:r>
              <a:rPr sz="1400" b="0" dirty="0" err="1">
                <a:solidFill>
                  <a:srgbClr val="A5D6FF"/>
                </a:solidFill>
                <a:latin typeface="Consolas"/>
              </a:rPr>
              <a:t>сработали</a:t>
            </a:r>
            <a:r>
              <a:rPr sz="1400" b="0" dirty="0">
                <a:solidFill>
                  <a:srgbClr val="A5D6FF"/>
                </a:solidFill>
                <a:latin typeface="Consolas"/>
              </a:rPr>
              <a:t>: </a:t>
            </a:r>
            <a:r>
              <a:rPr sz="1400" b="0" dirty="0" err="1">
                <a:solidFill>
                  <a:srgbClr val="A5D6FF"/>
                </a:solidFill>
                <a:latin typeface="Consolas"/>
              </a:rPr>
              <a:t>не</a:t>
            </a:r>
            <a:r>
              <a:rPr sz="1400" b="0" dirty="0">
                <a:solidFill>
                  <a:srgbClr val="A5D6FF"/>
                </a:solidFill>
                <a:latin typeface="Consolas"/>
              </a:rPr>
              <a:t> WAF, </a:t>
            </a:r>
            <a:r>
              <a:rPr sz="1400" b="0" dirty="0" err="1">
                <a:solidFill>
                  <a:srgbClr val="A5D6FF"/>
                </a:solidFill>
                <a:latin typeface="Consolas"/>
              </a:rPr>
              <a:t>продукт</a:t>
            </a:r>
            <a:endParaRPr sz="1400" b="0" dirty="0">
              <a:solidFill>
                <a:srgbClr val="A5D6FF"/>
              </a:solidFill>
              <a:latin typeface="Consolas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400" b="0" dirty="0">
                <a:solidFill>
                  <a:srgbClr val="E6EDF3"/>
                </a:solidFill>
                <a:latin typeface="Consolas"/>
              </a:rPr>
              <a:t>    </a:t>
            </a:r>
            <a:r>
              <a:rPr sz="1400" b="0" dirty="0" err="1">
                <a:solidFill>
                  <a:srgbClr val="A5D6FF"/>
                </a:solidFill>
                <a:latin typeface="Consolas"/>
              </a:rPr>
              <a:t>совпадает</a:t>
            </a:r>
            <a:r>
              <a:rPr sz="1400" b="0" dirty="0">
                <a:solidFill>
                  <a:srgbClr val="A5D6FF"/>
                </a:solidFill>
                <a:latin typeface="Consolas"/>
              </a:rPr>
              <a:t>, </a:t>
            </a:r>
            <a:r>
              <a:rPr sz="1400" b="0" dirty="0" err="1">
                <a:solidFill>
                  <a:srgbClr val="A5D6FF"/>
                </a:solidFill>
                <a:latin typeface="Consolas"/>
              </a:rPr>
              <a:t>условие</a:t>
            </a:r>
            <a:r>
              <a:rPr sz="1400" b="0" dirty="0">
                <a:solidFill>
                  <a:srgbClr val="A5D6FF"/>
                </a:solidFill>
                <a:latin typeface="Consolas"/>
              </a:rPr>
              <a:t> </a:t>
            </a:r>
            <a:r>
              <a:rPr sz="1400" b="0" dirty="0" err="1">
                <a:solidFill>
                  <a:srgbClr val="A5D6FF"/>
                </a:solidFill>
                <a:latin typeface="Consolas"/>
              </a:rPr>
              <a:t>matcher'а</a:t>
            </a:r>
            <a:r>
              <a:rPr sz="1400" b="0" dirty="0">
                <a:solidFill>
                  <a:srgbClr val="A5D6FF"/>
                </a:solidFill>
                <a:latin typeface="Consolas"/>
              </a:rPr>
              <a:t> </a:t>
            </a:r>
            <a:r>
              <a:rPr sz="1400" b="0" dirty="0" err="1">
                <a:solidFill>
                  <a:srgbClr val="A5D6FF"/>
                </a:solidFill>
                <a:latin typeface="Consolas"/>
              </a:rPr>
              <a:t>выполнено</a:t>
            </a:r>
            <a:r>
              <a:rPr sz="1400" b="0" dirty="0">
                <a:solidFill>
                  <a:srgbClr val="A5D6FF"/>
                </a:solidFill>
                <a:latin typeface="Consolas"/>
              </a:rPr>
              <a:t>. </a:t>
            </a:r>
            <a:r>
              <a:rPr sz="1400" b="0" dirty="0" err="1">
                <a:solidFill>
                  <a:srgbClr val="A5D6FF"/>
                </a:solidFill>
                <a:latin typeface="Consolas"/>
              </a:rPr>
              <a:t>Находка</a:t>
            </a:r>
            <a:r>
              <a:rPr sz="1400" b="0" dirty="0">
                <a:solidFill>
                  <a:srgbClr val="A5D6FF"/>
                </a:solidFill>
                <a:latin typeface="Consolas"/>
              </a:rPr>
              <a:t> true; </a:t>
            </a:r>
            <a:r>
              <a:rPr sz="1400" b="0" dirty="0" err="1">
                <a:solidFill>
                  <a:srgbClr val="A5D6FF"/>
                </a:solidFill>
                <a:latin typeface="Consolas"/>
              </a:rPr>
              <a:t>значения</a:t>
            </a:r>
            <a:endParaRPr sz="1400" b="0" dirty="0">
              <a:solidFill>
                <a:srgbClr val="A5D6FF"/>
              </a:solidFill>
              <a:latin typeface="Consolas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400" b="0" dirty="0">
                <a:solidFill>
                  <a:srgbClr val="E6EDF3"/>
                </a:solidFill>
                <a:latin typeface="Consolas"/>
              </a:rPr>
              <a:t>    </a:t>
            </a:r>
            <a:r>
              <a:rPr sz="1400" b="0" dirty="0" err="1">
                <a:solidFill>
                  <a:srgbClr val="A5D6FF"/>
                </a:solidFill>
                <a:latin typeface="Consolas"/>
              </a:rPr>
              <a:t>чувствительных</a:t>
            </a:r>
            <a:r>
              <a:rPr sz="1400" b="0" dirty="0">
                <a:solidFill>
                  <a:srgbClr val="A5D6FF"/>
                </a:solidFill>
                <a:latin typeface="Consolas"/>
              </a:rPr>
              <a:t> </a:t>
            </a:r>
            <a:r>
              <a:rPr sz="1400" b="0" dirty="0" err="1">
                <a:solidFill>
                  <a:srgbClr val="A5D6FF"/>
                </a:solidFill>
                <a:latin typeface="Consolas"/>
              </a:rPr>
              <a:t>ключей</a:t>
            </a:r>
            <a:r>
              <a:rPr sz="1400" b="0" dirty="0">
                <a:solidFill>
                  <a:srgbClr val="A5D6FF"/>
                </a:solidFill>
                <a:latin typeface="Consolas"/>
              </a:rPr>
              <a:t> </a:t>
            </a:r>
            <a:r>
              <a:rPr sz="1400" b="0" dirty="0" err="1">
                <a:solidFill>
                  <a:srgbClr val="A5D6FF"/>
                </a:solidFill>
                <a:latin typeface="Consolas"/>
              </a:rPr>
              <a:t>маскированы</a:t>
            </a:r>
            <a:r>
              <a:rPr sz="1400" b="0" dirty="0">
                <a:solidFill>
                  <a:srgbClr val="A5D6FF"/>
                </a:solidFill>
                <a:latin typeface="Consolas"/>
              </a:rPr>
              <a:t> (******).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400" b="0" dirty="0">
                <a:solidFill>
                  <a:srgbClr val="E6EDF3"/>
                </a:solidFill>
                <a:latin typeface="Consolas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256143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80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0F7847-9B8C-78A2-EA53-7E4C771CDA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89E56A91-DE64-DD7C-FB8B-18E9BA407BAA}"/>
              </a:ext>
            </a:extLst>
          </p:cNvPr>
          <p:cNvSpPr/>
          <p:nvPr/>
        </p:nvSpPr>
        <p:spPr>
          <a:xfrm>
            <a:off x="365760" y="502920"/>
            <a:ext cx="8412480" cy="0"/>
          </a:xfrm>
          <a:prstGeom prst="line">
            <a:avLst/>
          </a:prstGeom>
          <a:noFill/>
          <a:ln w="9525">
            <a:solidFill>
              <a:srgbClr val="B05520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05873BFA-E8D3-3E4F-03FD-931049B80F71}"/>
              </a:ext>
            </a:extLst>
          </p:cNvPr>
          <p:cNvSpPr/>
          <p:nvPr/>
        </p:nvSpPr>
        <p:spPr>
          <a:xfrm>
            <a:off x="384048" y="292608"/>
            <a:ext cx="91440" cy="91440"/>
          </a:xfrm>
          <a:prstGeom prst="ellipse">
            <a:avLst/>
          </a:prstGeom>
          <a:solidFill>
            <a:srgbClr val="FF8A40"/>
          </a:solidFill>
          <a:ln w="12700">
            <a:solidFill>
              <a:srgbClr val="FF8A40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BE0EBB61-A42F-8400-3D1D-6133C33391E0}"/>
              </a:ext>
            </a:extLst>
          </p:cNvPr>
          <p:cNvSpPr/>
          <p:nvPr/>
        </p:nvSpPr>
        <p:spPr>
          <a:xfrm>
            <a:off x="566928" y="20116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" sz="900" kern="0" spc="400" dirty="0">
                <a:solidFill>
                  <a:srgbClr val="E553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ё</a:t>
            </a:r>
            <a:r>
              <a:rPr lang="en-US" sz="900" kern="0" spc="400" dirty="0">
                <a:solidFill>
                  <a:srgbClr val="E553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PRSTCON · DEPARTURES</a:t>
            </a:r>
            <a:endParaRPr lang="en-US" sz="9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84370F46-A0D2-7AC0-49C5-E45B159CDB85}"/>
              </a:ext>
            </a:extLst>
          </p:cNvPr>
          <p:cNvSpPr/>
          <p:nvPr/>
        </p:nvSpPr>
        <p:spPr>
          <a:xfrm>
            <a:off x="5120640" y="20116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E553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26.05.2026 · MOW</a:t>
            </a:r>
            <a:endParaRPr lang="en-US" sz="900" dirty="0"/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2991FD4D-FC60-CD82-EB4F-AC576C84C21F}"/>
              </a:ext>
            </a:extLst>
          </p:cNvPr>
          <p:cNvSpPr/>
          <p:nvPr/>
        </p:nvSpPr>
        <p:spPr>
          <a:xfrm>
            <a:off x="365760" y="4640580"/>
            <a:ext cx="8412480" cy="0"/>
          </a:xfrm>
          <a:prstGeom prst="line">
            <a:avLst/>
          </a:prstGeom>
          <a:noFill/>
          <a:ln w="6350">
            <a:solidFill>
              <a:srgbClr val="B05520"/>
            </a:solidFill>
            <a:prstDash val="dash"/>
          </a:ln>
        </p:spPr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D2DF2FD5-E311-EBFA-FC67-78D63880132E}"/>
              </a:ext>
            </a:extLst>
          </p:cNvPr>
          <p:cNvSpPr/>
          <p:nvPr/>
        </p:nvSpPr>
        <p:spPr>
          <a:xfrm>
            <a:off x="548639" y="914400"/>
            <a:ext cx="54066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ru-RU" sz="2200" b="1" kern="0" spc="400" dirty="0">
                <a:solidFill>
                  <a:srgbClr val="FF8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ВЕРДИКТ ОТ ПРОТИВНОГО</a:t>
            </a:r>
            <a:endParaRPr lang="en-US" sz="2200" dirty="0"/>
          </a:p>
        </p:txBody>
      </p:sp>
      <p:sp>
        <p:nvSpPr>
          <p:cNvPr id="6" name="Text 6">
            <a:extLst>
              <a:ext uri="{FF2B5EF4-FFF2-40B4-BE49-F238E27FC236}">
                <a16:creationId xmlns:a16="http://schemas.microsoft.com/office/drawing/2014/main" id="{F493E268-E347-E3A6-7C9B-C0E1584D8A5C}"/>
              </a:ext>
            </a:extLst>
          </p:cNvPr>
          <p:cNvSpPr/>
          <p:nvPr/>
        </p:nvSpPr>
        <p:spPr>
          <a:xfrm>
            <a:off x="566928" y="621793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kern="0" spc="300" dirty="0">
                <a:solidFill>
                  <a:srgbClr val="B055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— SLIDE </a:t>
            </a:r>
            <a:r>
              <a:rPr lang="ru-RU" sz="800" kern="0" spc="300" dirty="0">
                <a:solidFill>
                  <a:srgbClr val="B055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09</a:t>
            </a:r>
            <a:r>
              <a:rPr lang="en-US" sz="800" kern="0" spc="300" dirty="0">
                <a:solidFill>
                  <a:srgbClr val="B055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—</a:t>
            </a:r>
            <a:endParaRPr lang="en-US" sz="8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D0DDC04-6AC3-4401-1D14-6A02AC5B22CA}"/>
              </a:ext>
            </a:extLst>
          </p:cNvPr>
          <p:cNvSpPr txBox="1"/>
          <p:nvPr/>
        </p:nvSpPr>
        <p:spPr>
          <a:xfrm>
            <a:off x="384048" y="1779150"/>
            <a:ext cx="7618438" cy="12269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300" dirty="0">
                <a:solidFill>
                  <a:srgbClr val="8B949E"/>
                </a:solidFill>
                <a:latin typeface="Consolas"/>
              </a:rPr>
              <a:t>FP </a:t>
            </a:r>
            <a:r>
              <a:rPr sz="1300" b="0" dirty="0" err="1">
                <a:solidFill>
                  <a:srgbClr val="8B949E"/>
                </a:solidFill>
                <a:latin typeface="Consolas"/>
              </a:rPr>
              <a:t>сигналы</a:t>
            </a:r>
            <a:r>
              <a:rPr sz="1300" b="0" dirty="0">
                <a:solidFill>
                  <a:srgbClr val="8B949E"/>
                </a:solidFill>
                <a:latin typeface="Consolas"/>
              </a:rPr>
              <a:t>: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300" b="0" dirty="0">
                <a:solidFill>
                  <a:srgbClr val="E6EDF3"/>
                </a:solidFill>
                <a:latin typeface="Consolas"/>
              </a:rPr>
              <a:t>  </a:t>
            </a:r>
            <a:r>
              <a:rPr sz="1300" b="0" dirty="0" err="1">
                <a:solidFill>
                  <a:srgbClr val="E6EDF3"/>
                </a:solidFill>
                <a:latin typeface="Consolas"/>
              </a:rPr>
              <a:t>waf_or_block_page</a:t>
            </a:r>
            <a:r>
              <a:rPr sz="1300" b="0" dirty="0">
                <a:solidFill>
                  <a:srgbClr val="E6EDF3"/>
                </a:solidFill>
                <a:latin typeface="Consolas"/>
              </a:rPr>
              <a:t>  </a:t>
            </a:r>
            <a:r>
              <a:rPr sz="1300" b="0" dirty="0">
                <a:solidFill>
                  <a:srgbClr val="7EE787"/>
                </a:solidFill>
                <a:latin typeface="Consolas"/>
              </a:rPr>
              <a:t>✗ </a:t>
            </a:r>
            <a:r>
              <a:rPr sz="1300" b="0" dirty="0" err="1">
                <a:solidFill>
                  <a:srgbClr val="7EE787"/>
                </a:solidFill>
                <a:latin typeface="Consolas"/>
              </a:rPr>
              <a:t>не</a:t>
            </a:r>
            <a:r>
              <a:rPr sz="1300" b="0" dirty="0">
                <a:solidFill>
                  <a:srgbClr val="7EE787"/>
                </a:solidFill>
                <a:latin typeface="Consolas"/>
              </a:rPr>
              <a:t> </a:t>
            </a:r>
            <a:r>
              <a:rPr sz="1300" b="0" dirty="0" err="1">
                <a:solidFill>
                  <a:srgbClr val="7EE787"/>
                </a:solidFill>
                <a:latin typeface="Consolas"/>
              </a:rPr>
              <a:t>сработал</a:t>
            </a:r>
            <a:r>
              <a:rPr sz="1300" b="0" dirty="0">
                <a:solidFill>
                  <a:srgbClr val="8B949E"/>
                </a:solidFill>
                <a:latin typeface="Consolas"/>
              </a:rPr>
              <a:t>   </a:t>
            </a:r>
            <a:r>
              <a:rPr sz="1300" b="0" dirty="0" err="1">
                <a:solidFill>
                  <a:srgbClr val="8B949E"/>
                </a:solidFill>
                <a:latin typeface="Consolas"/>
              </a:rPr>
              <a:t>не</a:t>
            </a:r>
            <a:r>
              <a:rPr sz="1300" b="0" dirty="0">
                <a:solidFill>
                  <a:srgbClr val="8B949E"/>
                </a:solidFill>
                <a:latin typeface="Consolas"/>
              </a:rPr>
              <a:t> </a:t>
            </a:r>
            <a:r>
              <a:rPr sz="1300" b="0" dirty="0" err="1">
                <a:solidFill>
                  <a:srgbClr val="8B949E"/>
                </a:solidFill>
                <a:latin typeface="Consolas"/>
              </a:rPr>
              <a:t>страница</a:t>
            </a:r>
            <a:r>
              <a:rPr sz="1300" b="0" dirty="0">
                <a:solidFill>
                  <a:srgbClr val="8B949E"/>
                </a:solidFill>
                <a:latin typeface="Consolas"/>
              </a:rPr>
              <a:t> </a:t>
            </a:r>
            <a:r>
              <a:rPr sz="1300" b="0" dirty="0" err="1">
                <a:solidFill>
                  <a:srgbClr val="8B949E"/>
                </a:solidFill>
                <a:latin typeface="Consolas"/>
              </a:rPr>
              <a:t>блокировки</a:t>
            </a:r>
            <a:endParaRPr sz="1300" b="0" dirty="0">
              <a:solidFill>
                <a:srgbClr val="8B949E"/>
              </a:solidFill>
              <a:latin typeface="Consolas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300" b="0" dirty="0">
                <a:solidFill>
                  <a:srgbClr val="E6EDF3"/>
                </a:solidFill>
                <a:latin typeface="Consolas"/>
              </a:rPr>
              <a:t>  </a:t>
            </a:r>
            <a:r>
              <a:rPr sz="1300" b="0" dirty="0" err="1">
                <a:solidFill>
                  <a:srgbClr val="E6EDF3"/>
                </a:solidFill>
                <a:latin typeface="Consolas"/>
              </a:rPr>
              <a:t>wrong_product</a:t>
            </a:r>
            <a:r>
              <a:rPr sz="1300" b="0" dirty="0">
                <a:solidFill>
                  <a:srgbClr val="E6EDF3"/>
                </a:solidFill>
                <a:latin typeface="Consolas"/>
              </a:rPr>
              <a:t>  </a:t>
            </a:r>
            <a:r>
              <a:rPr sz="1300" b="0" dirty="0">
                <a:solidFill>
                  <a:srgbClr val="7EE787"/>
                </a:solidFill>
                <a:latin typeface="Consolas"/>
              </a:rPr>
              <a:t>✗ </a:t>
            </a:r>
            <a:r>
              <a:rPr sz="1300" b="0" dirty="0" err="1">
                <a:solidFill>
                  <a:srgbClr val="7EE787"/>
                </a:solidFill>
                <a:latin typeface="Consolas"/>
              </a:rPr>
              <a:t>не</a:t>
            </a:r>
            <a:r>
              <a:rPr sz="1300" b="0" dirty="0">
                <a:solidFill>
                  <a:srgbClr val="7EE787"/>
                </a:solidFill>
                <a:latin typeface="Consolas"/>
              </a:rPr>
              <a:t> </a:t>
            </a:r>
            <a:r>
              <a:rPr sz="1300" b="0" dirty="0" err="1">
                <a:solidFill>
                  <a:srgbClr val="7EE787"/>
                </a:solidFill>
                <a:latin typeface="Consolas"/>
              </a:rPr>
              <a:t>сработал</a:t>
            </a:r>
            <a:r>
              <a:rPr sz="1300" b="0" dirty="0">
                <a:solidFill>
                  <a:srgbClr val="8B949E"/>
                </a:solidFill>
                <a:latin typeface="Consolas"/>
              </a:rPr>
              <a:t>   </a:t>
            </a:r>
            <a:r>
              <a:rPr sz="1300" b="0" dirty="0" err="1">
                <a:solidFill>
                  <a:srgbClr val="8B949E"/>
                </a:solidFill>
                <a:latin typeface="Consolas"/>
              </a:rPr>
              <a:t>настоящий</a:t>
            </a:r>
            <a:r>
              <a:rPr sz="1300" b="0" dirty="0">
                <a:solidFill>
                  <a:srgbClr val="8B949E"/>
                </a:solidFill>
                <a:latin typeface="Consolas"/>
              </a:rPr>
              <a:t> actuator JSON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300" b="0" dirty="0">
                <a:solidFill>
                  <a:srgbClr val="E6EDF3"/>
                </a:solidFill>
                <a:latin typeface="Consolas"/>
              </a:rPr>
              <a:t>  </a:t>
            </a:r>
            <a:r>
              <a:rPr sz="1300" b="0" dirty="0" err="1">
                <a:solidFill>
                  <a:srgbClr val="E6EDF3"/>
                </a:solidFill>
                <a:latin typeface="Consolas"/>
              </a:rPr>
              <a:t>matcher_contradiction</a:t>
            </a:r>
            <a:r>
              <a:rPr sz="1300" b="0" dirty="0">
                <a:solidFill>
                  <a:srgbClr val="E6EDF3"/>
                </a:solidFill>
                <a:latin typeface="Consolas"/>
              </a:rPr>
              <a:t>  </a:t>
            </a:r>
            <a:r>
              <a:rPr sz="1300" b="0" dirty="0">
                <a:solidFill>
                  <a:srgbClr val="7EE787"/>
                </a:solidFill>
                <a:latin typeface="Consolas"/>
              </a:rPr>
              <a:t>✗ </a:t>
            </a:r>
            <a:r>
              <a:rPr sz="1300" b="0" dirty="0" err="1">
                <a:solidFill>
                  <a:srgbClr val="7EE787"/>
                </a:solidFill>
                <a:latin typeface="Consolas"/>
              </a:rPr>
              <a:t>не</a:t>
            </a:r>
            <a:r>
              <a:rPr sz="1300" b="0" dirty="0">
                <a:solidFill>
                  <a:srgbClr val="7EE787"/>
                </a:solidFill>
                <a:latin typeface="Consolas"/>
              </a:rPr>
              <a:t> </a:t>
            </a:r>
            <a:r>
              <a:rPr sz="1300" b="0" dirty="0" err="1">
                <a:solidFill>
                  <a:srgbClr val="7EE787"/>
                </a:solidFill>
                <a:latin typeface="Consolas"/>
              </a:rPr>
              <a:t>сработал</a:t>
            </a:r>
            <a:r>
              <a:rPr sz="1300" b="0" dirty="0">
                <a:solidFill>
                  <a:srgbClr val="8B949E"/>
                </a:solidFill>
                <a:latin typeface="Consolas"/>
              </a:rPr>
              <a:t>   </a:t>
            </a:r>
            <a:r>
              <a:rPr sz="1300" b="0" dirty="0" err="1">
                <a:solidFill>
                  <a:srgbClr val="8B949E"/>
                </a:solidFill>
                <a:latin typeface="Consolas"/>
              </a:rPr>
              <a:t>propertySources</a:t>
            </a:r>
            <a:r>
              <a:rPr sz="1300" b="0" dirty="0">
                <a:solidFill>
                  <a:srgbClr val="8B949E"/>
                </a:solidFill>
                <a:latin typeface="Consolas"/>
              </a:rPr>
              <a:t> + </a:t>
            </a:r>
            <a:r>
              <a:rPr sz="1300" b="0" dirty="0" err="1">
                <a:solidFill>
                  <a:srgbClr val="8B949E"/>
                </a:solidFill>
                <a:latin typeface="Consolas"/>
              </a:rPr>
              <a:t>activeProfiles</a:t>
            </a:r>
            <a:r>
              <a:rPr sz="1300" b="0" dirty="0">
                <a:solidFill>
                  <a:srgbClr val="8B949E"/>
                </a:solidFill>
                <a:latin typeface="Consolas"/>
              </a:rPr>
              <a:t> </a:t>
            </a:r>
            <a:r>
              <a:rPr sz="1300" b="0" dirty="0" err="1">
                <a:solidFill>
                  <a:srgbClr val="8B949E"/>
                </a:solidFill>
                <a:latin typeface="Consolas"/>
              </a:rPr>
              <a:t>в</a:t>
            </a:r>
            <a:r>
              <a:rPr sz="1300" b="0" dirty="0">
                <a:solidFill>
                  <a:srgbClr val="8B949E"/>
                </a:solidFill>
                <a:latin typeface="Consolas"/>
              </a:rPr>
              <a:t> body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sz="1300" b="0" dirty="0">
                <a:solidFill>
                  <a:srgbClr val="E6EDF3"/>
                </a:solidFill>
                <a:latin typeface="Consolas"/>
              </a:rPr>
              <a:t>  </a:t>
            </a:r>
            <a:r>
              <a:rPr sz="1300" b="0" dirty="0" err="1">
                <a:solidFill>
                  <a:srgbClr val="E6EDF3"/>
                </a:solidFill>
                <a:latin typeface="Consolas"/>
              </a:rPr>
              <a:t>placeholder_value</a:t>
            </a:r>
            <a:r>
              <a:rPr sz="1300" b="0" dirty="0">
                <a:solidFill>
                  <a:srgbClr val="E6EDF3"/>
                </a:solidFill>
                <a:latin typeface="Consolas"/>
              </a:rPr>
              <a:t>  </a:t>
            </a:r>
            <a:r>
              <a:rPr sz="1300" b="0" dirty="0">
                <a:solidFill>
                  <a:srgbClr val="7EE787"/>
                </a:solidFill>
                <a:latin typeface="Consolas"/>
              </a:rPr>
              <a:t>✗ </a:t>
            </a:r>
            <a:r>
              <a:rPr sz="1300" b="0" dirty="0" err="1">
                <a:solidFill>
                  <a:srgbClr val="7EE787"/>
                </a:solidFill>
                <a:latin typeface="Consolas"/>
              </a:rPr>
              <a:t>не</a:t>
            </a:r>
            <a:r>
              <a:rPr sz="1300" b="0" dirty="0">
                <a:solidFill>
                  <a:srgbClr val="7EE787"/>
                </a:solidFill>
                <a:latin typeface="Consolas"/>
              </a:rPr>
              <a:t> </a:t>
            </a:r>
            <a:r>
              <a:rPr sz="1300" b="0" dirty="0" err="1">
                <a:solidFill>
                  <a:srgbClr val="7EE787"/>
                </a:solidFill>
                <a:latin typeface="Consolas"/>
              </a:rPr>
              <a:t>сработал</a:t>
            </a:r>
            <a:r>
              <a:rPr sz="1300" b="0" dirty="0">
                <a:solidFill>
                  <a:srgbClr val="8B949E"/>
                </a:solidFill>
                <a:latin typeface="Consolas"/>
              </a:rPr>
              <a:t>   </a:t>
            </a:r>
            <a:r>
              <a:rPr sz="1300" b="0" dirty="0" err="1">
                <a:solidFill>
                  <a:srgbClr val="8B949E"/>
                </a:solidFill>
                <a:latin typeface="Consolas"/>
              </a:rPr>
              <a:t>реальная</a:t>
            </a:r>
            <a:r>
              <a:rPr sz="1300" b="0" dirty="0">
                <a:solidFill>
                  <a:srgbClr val="8B949E"/>
                </a:solidFill>
                <a:latin typeface="Consolas"/>
              </a:rPr>
              <a:t> </a:t>
            </a:r>
            <a:r>
              <a:rPr sz="1300" b="0" dirty="0" err="1">
                <a:solidFill>
                  <a:srgbClr val="8B949E"/>
                </a:solidFill>
                <a:latin typeface="Consolas"/>
              </a:rPr>
              <a:t>конфигурация</a:t>
            </a:r>
            <a:r>
              <a:rPr sz="1300" b="0" dirty="0">
                <a:solidFill>
                  <a:srgbClr val="8B949E"/>
                </a:solidFill>
                <a:latin typeface="Consolas"/>
              </a:rPr>
              <a:t>, </a:t>
            </a:r>
            <a:r>
              <a:rPr sz="1300" b="0" dirty="0" err="1">
                <a:solidFill>
                  <a:srgbClr val="8B949E"/>
                </a:solidFill>
                <a:latin typeface="Consolas"/>
              </a:rPr>
              <a:t>не</a:t>
            </a:r>
            <a:r>
              <a:rPr sz="1300" b="0" dirty="0">
                <a:solidFill>
                  <a:srgbClr val="8B949E"/>
                </a:solidFill>
                <a:latin typeface="Consolas"/>
              </a:rPr>
              <a:t> </a:t>
            </a:r>
            <a:r>
              <a:rPr sz="1300" b="0" dirty="0" err="1">
                <a:solidFill>
                  <a:srgbClr val="8B949E"/>
                </a:solidFill>
                <a:latin typeface="Consolas"/>
              </a:rPr>
              <a:t>заглушка</a:t>
            </a:r>
            <a:endParaRPr sz="1300" b="0" dirty="0">
              <a:solidFill>
                <a:srgbClr val="8B949E"/>
              </a:solidFill>
              <a:latin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749110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1534</TotalTime>
  <Words>925</Words>
  <Application>Microsoft Macintosh PowerPoint</Application>
  <PresentationFormat>Экран (16:9)</PresentationFormat>
  <Paragraphs>202</Paragraphs>
  <Slides>14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Arial Black</vt:lpstr>
      <vt:lpstr>Consolas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ёprstcon — шаблон</dc:title>
  <dc:subject>PptxGenJS Presentation</dc:subject>
  <dc:creator>ёprstcon</dc:creator>
  <cp:lastModifiedBy>rs</cp:lastModifiedBy>
  <cp:revision>25</cp:revision>
  <dcterms:created xsi:type="dcterms:W3CDTF">2026-05-10T18:42:23Z</dcterms:created>
  <dcterms:modified xsi:type="dcterms:W3CDTF">2026-05-26T06:36:24Z</dcterms:modified>
</cp:coreProperties>
</file>