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72" r:id="rId5"/>
    <p:sldId id="273" r:id="rId6"/>
    <p:sldId id="274" r:id="rId7"/>
    <p:sldId id="26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61" r:id="rId3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320"/>
    <a:srgbClr val="0E0805"/>
    <a:srgbClr val="FF8A40"/>
    <a:srgbClr val="ED7D31"/>
    <a:srgbClr val="7A2E12"/>
    <a:srgbClr val="B0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4610"/>
  </p:normalViewPr>
  <p:slideViewPr>
    <p:cSldViewPr snapToGrid="0" snapToObjects="1">
      <p:cViewPr varScale="1">
        <p:scale>
          <a:sx n="117" d="100"/>
          <a:sy n="117" d="100"/>
        </p:scale>
        <p:origin x="653" y="77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5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5CF97-1DCC-6F8F-5DAA-1D9E6DA26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87047-E006-F1C2-C286-4ABF334A7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2E2DE-D786-C27D-F306-4EE64F0E2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13059-C183-A375-36F9-F848FDB0D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99E82-10D5-2C41-2F5E-60B2C6F53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8CA42-D671-9BE7-423F-42F381E3E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A9FFE-0B54-B098-6869-DA518A63E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3ECEC-C663-B985-BB15-7C31D08D1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1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94145-449C-81A0-CC68-0CA31811E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FF61C-FB56-07E0-FE33-5E2CD44EE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BADF5D-9B26-B5FB-C1D1-8C743DE54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E2C4-ECEB-4930-7328-BF4DFF7B83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9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99CC6-C535-F777-BBD6-43D21AA70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DB06F-22E5-DDE1-BD07-C9B87003F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4E85B-9A65-9634-13C6-EE3C1D635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882B-14F6-4E59-3E95-613BD7256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95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69251-EA37-05F8-2B35-253903657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00579-3CF5-0081-BB9E-F0B9D6880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EE91E-13DD-708A-2375-D93ACD2B1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41E56-8052-2D8A-7D08-347F45B2A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14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99B9D-B4D1-DBBD-90BA-A9B2C6DD2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2C4A1-7684-A206-BDD7-B1410305E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3A20D-C9E8-BC50-0AA1-E6F8030EC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32F19-BE62-33EE-4686-D09F25167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9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01F14-46CF-1AA6-AD6D-72000836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D18F3-585E-596D-F4FF-EE6E16A4D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9784F-62CD-5A7A-F6EA-0CDC5EFF3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2EA21-BF8E-CB17-D5A5-CE00E700B4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4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E4DB4-74C0-7291-7BF4-2EDBBE740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1E185-8F32-4D23-FB48-1ABE3A52D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DC5E1-35C1-00E9-E754-7BECB97E0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926A9-4E76-5F87-8408-42502724E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FA6C1-482B-CAA9-E45C-6CBE87849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C8D6E-53BA-DA9F-ED2F-CBC51DB8C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93665-9105-C117-BDAF-19C4E9939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B0001-6064-4654-4B05-11C3800977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9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5F283-62E8-6214-8403-2874E6558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EA2D4-69FD-0677-7F95-71E6C94C8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69947-9F75-FE00-2DA6-5F07E2C9E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6C495-3A64-BE5D-6499-63C6C328D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5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0EA92-C6AD-8090-B425-419B614D0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8D5B3-7401-93D6-EDE2-D2F8DE363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6CBCC-3D5C-3211-791D-51B14F45E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BE264-A097-3A34-3160-ADF226EBA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8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D4591-A4DA-77B4-C9BD-6763E4544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D2687-59F5-CE50-BDFC-C3CA85A32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921DD-060A-F228-2B36-0D68FC835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B3872-ACEB-70C6-B265-8B57D0294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0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4A661-A21D-A3A8-531D-6E4923BD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25A71-53BB-989E-659F-1BB124EF4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5423EA-83CC-B402-2E5E-331F7193A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1F79B-2A47-D8C4-AC7B-677EA05F8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4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506CC-5B84-3016-0373-3975BA38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0AC22-F82E-3C3E-0435-A808E7CC9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D4577-EBFB-1FFC-10A5-A5D735E26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518F7-A9EC-48A9-CC11-BF34447CC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663B-D600-89CB-C4E2-AFE7517D2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A52895-A444-4F85-9C14-7718A3EB7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10BE0-710E-E3DC-8CA3-BF5BE5A9B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89A1F-B43B-E19D-EAAF-746A7BC23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13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6E6AE-B069-9E62-4902-D7D75558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85FD1-2BF1-330E-AEA1-07C778FDA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F23CCC-D002-C7C5-3459-F40E68850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93C5A-9B5B-5032-9467-33F6F2A0A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5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78705-7E90-258E-F327-ED8F5956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A146C-32AA-17B6-7A5F-5B3DF8C2B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4DEF9-DC5C-29ED-6C56-991C7D23B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783A3-E5BD-1E29-1C89-7612BC6DB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48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1B65-C389-1E2E-1B13-9A8F42A9A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3C7628-8659-A65A-938A-303699E97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C9F90-E455-1903-887C-3FDCD6495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4D5AD-B54D-00A0-6FB9-8A78FE20A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1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6BB26-B527-7931-FB94-96E44FA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BE49A-31CD-1DF2-5EFE-CA492AEDD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5763B-EAF2-2C26-F370-68B089229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557D0-D632-2EBF-31E5-CB20682E3C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7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75002-08EF-02B5-20AA-89A01E8E3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E8BE7-776E-A69E-A99C-482DE8A05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35F32D-95DA-21F0-1B04-99D581F9B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B74F6-487F-0804-777D-8D1B80EA0C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175F6-CB34-A3A5-A26C-8C119797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0EF5B-75A3-B6CE-1277-B3BA4B123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1F3DA1-221E-9579-81DF-5FB6810A6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A8646-1698-9CAB-A13A-6A574AB35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9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357B5-8C2A-0DF9-C526-4D2E9EFC6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87F9D-C2C3-41ED-8EBB-BA652FB3C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89635-D981-5BB7-E400-418540000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499CE-8434-170E-ED2F-93E6A6FBB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51F6-5B1F-3702-92ED-51158C928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77F41-1423-F57F-3FC1-46BC2531E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E2C777-2834-3BA5-690F-5B37D00C4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72E39-F744-DCC8-6CBA-562D6B1E1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6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AAC60-8D43-1C78-A108-7FF6548D4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5A3F0-63BF-331B-4DC0-01476F514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41198-C3CA-6951-3F94-6E0F8239C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3459-A376-264B-C2F0-19E0655F2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1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66928" y="201168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DEPARTURES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/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01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234439"/>
            <a:ext cx="7542223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800" b="1" kern="0" spc="100" dirty="0">
                <a:solidFill>
                  <a:srgbClr val="FF8A40"/>
                </a:solidFill>
                <a:latin typeface="Arial Black" pitchFamily="34" charset="0"/>
              </a:rPr>
              <a:t>The Dark Side of the Chinese Internet</a:t>
            </a:r>
          </a:p>
        </p:txBody>
      </p:sp>
      <p:sp>
        <p:nvSpPr>
          <p:cNvPr id="10" name="Text 8"/>
          <p:cNvSpPr/>
          <p:nvPr/>
        </p:nvSpPr>
        <p:spPr>
          <a:xfrm>
            <a:off x="548641" y="2688020"/>
            <a:ext cx="5989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dirty="0">
                <a:solidFill>
                  <a:srgbClr val="F08540"/>
                </a:solidFill>
                <a:latin typeface="Consolas" pitchFamily="34" charset="0"/>
              </a:rPr>
              <a:t>A deep dive into one of the most closed and peculiar parts of the internet</a:t>
            </a:r>
            <a:endParaRPr lang="ru-RU" sz="1600" i="1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69135" y="4137661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kern="0" spc="400" dirty="0">
                <a:solidFill>
                  <a:srgbClr val="E55320"/>
                </a:solidFill>
                <a:latin typeface="Consolas" pitchFamily="34" charset="0"/>
              </a:rPr>
              <a:t>MIKHAIL ALEKSEENKO · Analyst</a:t>
            </a:r>
            <a:r>
              <a:rPr lang="ru-RU" sz="1100" kern="0" spc="400" dirty="0">
                <a:solidFill>
                  <a:srgbClr val="E55320"/>
                </a:solidFill>
                <a:latin typeface="Consolas" pitchFamily="34" charset="0"/>
              </a:rPr>
              <a:t> (</a:t>
            </a:r>
            <a:r>
              <a:rPr lang="en-US" sz="1100" kern="0" spc="400" dirty="0">
                <a:solidFill>
                  <a:srgbClr val="E55320"/>
                </a:solidFill>
                <a:latin typeface="Consolas" pitchFamily="34" charset="0"/>
              </a:rPr>
              <a:t>OSINT + Dark Web)</a:t>
            </a:r>
            <a:br>
              <a:rPr lang="en-US" sz="1100" kern="0" spc="400" dirty="0">
                <a:solidFill>
                  <a:srgbClr val="E55320"/>
                </a:solidFill>
                <a:latin typeface="Consolas" pitchFamily="34" charset="0"/>
              </a:rPr>
            </a:br>
            <a:r>
              <a:rPr lang="en-US" sz="1100" kern="0" spc="400" dirty="0">
                <a:solidFill>
                  <a:srgbClr val="E55320"/>
                </a:solidFill>
                <a:latin typeface="Consolas" pitchFamily="34" charset="0"/>
              </a:rPr>
              <a:t>PT Cyber Analytics · 26.05.2026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288E97-E0C0-1798-296D-50C06AAC3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823" y="2318081"/>
            <a:ext cx="1755032" cy="2093900"/>
          </a:xfrm>
          <a:prstGeom prst="roundRect">
            <a:avLst>
              <a:gd name="adj" fmla="val 1031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BEFABC-F996-747E-A5CF-499A9DD1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A5C78DE-90D8-0EA4-8209-54EB1307BD88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CAB76ED-294A-BB6F-72F2-DFE3DD2D6645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8EC591C-84A6-45B5-39C7-20FF2370C036}"/>
              </a:ext>
            </a:extLst>
          </p:cNvPr>
          <p:cNvSpPr/>
          <p:nvPr/>
        </p:nvSpPr>
        <p:spPr>
          <a:xfrm>
            <a:off x="566928" y="201168"/>
            <a:ext cx="6077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DFE0A37-9900-E899-0510-C9D16EB2968D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B0CC07E-8DD9-DCD8-35C1-21C17929BA7E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219A47FE-39D1-29F2-454D-1436916A0B45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420F7A0D-4EEB-C20C-B8EF-149E3C676A3B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10 —</a:t>
            </a:r>
            <a:endParaRPr lang="en-US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509A42-EA64-984C-F5CE-E16A8F54FCA4}"/>
              </a:ext>
            </a:extLst>
          </p:cNvPr>
          <p:cNvSpPr txBox="1"/>
          <p:nvPr/>
        </p:nvSpPr>
        <p:spPr>
          <a:xfrm>
            <a:off x="429768" y="982180"/>
            <a:ext cx="4974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08540"/>
                </a:solidFill>
                <a:latin typeface="Consolas" pitchFamily="34" charset="0"/>
              </a:rPr>
              <a:t>Chang'an</a:t>
            </a: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 Never Sleeps City (</a:t>
            </a:r>
            <a:r>
              <a:rPr lang="ja-JP" altLang="en-US" dirty="0">
                <a:solidFill>
                  <a:srgbClr val="F08540"/>
                </a:solidFill>
                <a:latin typeface="Consolas" pitchFamily="34" charset="0"/>
              </a:rPr>
              <a:t>长安不夜城</a:t>
            </a:r>
            <a:r>
              <a:rPr lang="en-US" altLang="ja-JP" dirty="0">
                <a:solidFill>
                  <a:srgbClr val="F08540"/>
                </a:solidFill>
                <a:latin typeface="Consolas" pitchFamily="34" charset="0"/>
              </a:rPr>
              <a:t>)</a:t>
            </a:r>
            <a:endParaRPr lang="ru-RU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8C6CE8-F87F-DDF2-F993-89D6CE4F38D0}"/>
              </a:ext>
            </a:extLst>
          </p:cNvPr>
          <p:cNvSpPr txBox="1"/>
          <p:nvPr/>
        </p:nvSpPr>
        <p:spPr>
          <a:xfrm>
            <a:off x="3632127" y="4283077"/>
            <a:ext cx="4618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Dark Web Chinese Forum (</a:t>
            </a:r>
            <a:r>
              <a:rPr lang="zh-CN" altLang="en-US" dirty="0">
                <a:solidFill>
                  <a:srgbClr val="F08540"/>
                </a:solidFill>
                <a:latin typeface="Consolas" pitchFamily="34" charset="0"/>
              </a:rPr>
              <a:t>暗网中文论坛</a:t>
            </a:r>
            <a:r>
              <a:rPr lang="en-US" altLang="zh-CN" dirty="0">
                <a:solidFill>
                  <a:srgbClr val="F08540"/>
                </a:solidFill>
                <a:latin typeface="Consolas" pitchFamily="34" charset="0"/>
              </a:rPr>
              <a:t>)</a:t>
            </a:r>
            <a:endParaRPr lang="ru-RU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2BF62E-A7D3-5B5A-119D-58FFEA23B7A7}"/>
              </a:ext>
            </a:extLst>
          </p:cNvPr>
          <p:cNvSpPr txBox="1"/>
          <p:nvPr/>
        </p:nvSpPr>
        <p:spPr>
          <a:xfrm>
            <a:off x="6384689" y="982180"/>
            <a:ext cx="243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pPr algn="ctr"/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Free City (</a:t>
            </a:r>
            <a:r>
              <a:rPr lang="ja-JP" altLang="en-US" dirty="0">
                <a:solidFill>
                  <a:srgbClr val="F08540"/>
                </a:solidFill>
                <a:latin typeface="Consolas" pitchFamily="34" charset="0"/>
              </a:rPr>
              <a:t>自由城</a:t>
            </a:r>
            <a:r>
              <a:rPr lang="en-US" altLang="ja-JP" dirty="0">
                <a:solidFill>
                  <a:srgbClr val="F08540"/>
                </a:solidFill>
                <a:latin typeface="Consolas" pitchFamily="34" charset="0"/>
              </a:rPr>
              <a:t>)</a:t>
            </a:r>
            <a:endParaRPr lang="ru-RU" dirty="0">
              <a:solidFill>
                <a:srgbClr val="F08540"/>
              </a:solidFill>
              <a:latin typeface="Consolas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1C8992-CB4F-36CF-3A98-80E24DB8C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1342509"/>
            <a:ext cx="1879746" cy="3224885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A58435-5075-581C-4B91-AE845223D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127" y="1351513"/>
            <a:ext cx="1879746" cy="2943393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914E5D-3B7A-95B5-9E1D-1EEBDB3D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383" y="1310065"/>
            <a:ext cx="1879746" cy="2973012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76598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325504-39BC-5360-F7BB-7AD551D61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AF44F0B-C85D-FFDF-101A-9027A4C4F1C8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A4DD07F-12FA-7CC0-031D-194FA384545C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3080D40-C090-8B67-7F56-6EC25D8742B2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F24DC81-2CAA-8D85-8CDC-AD709E0A8B12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64CA20C-C12E-4907-E827-0BE61E985A08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B6F3943-53EF-0932-AC41-A7880AFE1DE0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A80FBC28-F366-12A9-2856-62A2183A4CA1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11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7A6DDF0-123F-6DAC-CE92-B6B51E55CB6F}"/>
              </a:ext>
            </a:extLst>
          </p:cNvPr>
          <p:cNvSpPr/>
          <p:nvPr/>
        </p:nvSpPr>
        <p:spPr>
          <a:xfrm>
            <a:off x="548640" y="1188720"/>
            <a:ext cx="31516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Markets trends</a:t>
            </a: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49DC8976-10D9-3935-9982-373FC6FA7A2A}"/>
              </a:ext>
            </a:extLst>
          </p:cNvPr>
          <p:cNvSpPr/>
          <p:nvPr/>
        </p:nvSpPr>
        <p:spPr>
          <a:xfrm>
            <a:off x="3700272" y="868682"/>
            <a:ext cx="3151632" cy="1097278"/>
          </a:xfrm>
          <a:prstGeom prst="roundRect">
            <a:avLst>
              <a:gd name="adj" fmla="val 8499"/>
            </a:avLst>
          </a:prstGeom>
          <a:solidFill>
            <a:srgbClr val="ED7D31"/>
          </a:solidFill>
          <a:ln w="12700">
            <a:solidFill>
              <a:srgbClr val="FF8A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t" anchorCtr="0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Consolas" pitchFamily="34" charset="0"/>
              </a:rPr>
              <a:t>1 </a:t>
            </a:r>
            <a:r>
              <a:rPr lang="en-US" dirty="0">
                <a:solidFill>
                  <a:schemeClr val="tx1"/>
                </a:solidFill>
                <a:latin typeface="Consolas" pitchFamily="34" charset="0"/>
              </a:rPr>
              <a:t>Cryptocurrency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onsolas" pitchFamily="34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Consolas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itchFamily="34" charset="0"/>
              </a:rPr>
              <a:t>Data leaks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onsolas" pitchFamily="34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Consolas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itchFamily="34" charset="0"/>
              </a:rPr>
              <a:t>Malware</a:t>
            </a:r>
            <a:r>
              <a:rPr lang="ru-RU" dirty="0">
                <a:solidFill>
                  <a:schemeClr val="tx1"/>
                </a:solidFill>
                <a:latin typeface="Consolas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itchFamily="34" charset="0"/>
              </a:rPr>
              <a:t>&amp; Exploits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88DBD4-E42E-2265-113F-24DF7405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9" y="1965960"/>
            <a:ext cx="2806130" cy="2625090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ADF8C6-AE46-BD4A-E1B3-A31E487B31AE}"/>
              </a:ext>
            </a:extLst>
          </p:cNvPr>
          <p:cNvSpPr txBox="1"/>
          <p:nvPr/>
        </p:nvSpPr>
        <p:spPr>
          <a:xfrm>
            <a:off x="3840627" y="2309155"/>
            <a:ext cx="5345897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None/>
              <a:defRPr sz="3200">
                <a:latin typeface="+mj-lt"/>
              </a:defRPr>
            </a:lvl1pPr>
            <a:lvl2pPr marL="432000" indent="-2160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3pPr>
            <a:lvl4pPr marL="1600200" marR="0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 err="1">
                <a:solidFill>
                  <a:srgbClr val="F08540"/>
                </a:solidFill>
                <a:latin typeface="Consolas" pitchFamily="34" charset="0"/>
              </a:rPr>
              <a:t>Сountries</a:t>
            </a:r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ru-RU" sz="1800" dirty="0" err="1">
                <a:solidFill>
                  <a:srgbClr val="F08540"/>
                </a:solidFill>
                <a:latin typeface="Consolas" pitchFamily="34" charset="0"/>
              </a:rPr>
              <a:t>with</a:t>
            </a:r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ru-RU" sz="1800" dirty="0" err="1">
                <a:solidFill>
                  <a:srgbClr val="F08540"/>
                </a:solidFill>
                <a:latin typeface="Consolas" pitchFamily="34" charset="0"/>
              </a:rPr>
              <a:t>the</a:t>
            </a:r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ru-RU" sz="1800" dirty="0" err="1">
                <a:solidFill>
                  <a:srgbClr val="F08540"/>
                </a:solidFill>
                <a:latin typeface="Consolas" pitchFamily="34" charset="0"/>
              </a:rPr>
              <a:t>most</a:t>
            </a:r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en-US" sz="1800" dirty="0">
                <a:solidFill>
                  <a:srgbClr val="F08540"/>
                </a:solidFill>
                <a:latin typeface="Consolas" pitchFamily="34" charset="0"/>
              </a:rPr>
              <a:t>data </a:t>
            </a:r>
            <a:r>
              <a:rPr lang="ru-RU" sz="1800" dirty="0" err="1">
                <a:solidFill>
                  <a:srgbClr val="F08540"/>
                </a:solidFill>
                <a:latin typeface="Consolas" pitchFamily="34" charset="0"/>
              </a:rPr>
              <a:t>leaks</a:t>
            </a:r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ru-RU" sz="1800" dirty="0" err="1">
                <a:solidFill>
                  <a:srgbClr val="F08540"/>
                </a:solidFill>
                <a:latin typeface="Consolas" pitchFamily="34" charset="0"/>
              </a:rPr>
              <a:t>are</a:t>
            </a:r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7FABCA-085C-B1B0-8635-453EB3DA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2857397"/>
            <a:ext cx="1216551" cy="64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98642A-8FEC-B108-B49C-D2702B84B9E1}"/>
              </a:ext>
            </a:extLst>
          </p:cNvPr>
          <p:cNvSpPr txBox="1"/>
          <p:nvPr/>
        </p:nvSpPr>
        <p:spPr>
          <a:xfrm>
            <a:off x="3840627" y="3025459"/>
            <a:ext cx="26147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None/>
              <a:defRPr sz="3200">
                <a:latin typeface="+mj-lt"/>
              </a:defRPr>
            </a:lvl1pPr>
            <a:lvl2pPr marL="432000" indent="-2160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3pPr>
            <a:lvl4pPr marL="1600200" marR="0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01E4C3-2784-5CA2-FFCC-5E2095AF0BD5}"/>
              </a:ext>
            </a:extLst>
          </p:cNvPr>
          <p:cNvSpPr txBox="1"/>
          <p:nvPr/>
        </p:nvSpPr>
        <p:spPr>
          <a:xfrm>
            <a:off x="5460496" y="3029967"/>
            <a:ext cx="26147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None/>
              <a:defRPr sz="3200">
                <a:latin typeface="+mj-lt"/>
              </a:defRPr>
            </a:lvl1pPr>
            <a:lvl2pPr marL="432000" indent="-2160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3pPr>
            <a:lvl4pPr marL="1600200" marR="0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E58FD7-87FC-3C02-296F-85C9F636CED3}"/>
              </a:ext>
            </a:extLst>
          </p:cNvPr>
          <p:cNvSpPr txBox="1"/>
          <p:nvPr/>
        </p:nvSpPr>
        <p:spPr>
          <a:xfrm>
            <a:off x="7082932" y="3015045"/>
            <a:ext cx="26147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None/>
              <a:defRPr sz="3200">
                <a:latin typeface="+mj-lt"/>
              </a:defRPr>
            </a:lvl1pPr>
            <a:lvl2pPr marL="432000" indent="-2160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3pPr>
            <a:lvl4pPr marL="1600200" marR="0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3.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AFF7D4-3921-9755-99BA-2A58D62F70B9}"/>
              </a:ext>
            </a:extLst>
          </p:cNvPr>
          <p:cNvSpPr txBox="1"/>
          <p:nvPr/>
        </p:nvSpPr>
        <p:spPr>
          <a:xfrm>
            <a:off x="4676287" y="3959160"/>
            <a:ext cx="26147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None/>
              <a:defRPr sz="3200">
                <a:latin typeface="+mj-lt"/>
              </a:defRPr>
            </a:lvl1pPr>
            <a:lvl2pPr marL="432000" indent="-2160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3pPr>
            <a:lvl4pPr marL="1600200" marR="0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4.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2A7DA6-5626-D9DC-ED19-2A7E5A7AC3DE}"/>
              </a:ext>
            </a:extLst>
          </p:cNvPr>
          <p:cNvSpPr txBox="1"/>
          <p:nvPr/>
        </p:nvSpPr>
        <p:spPr>
          <a:xfrm>
            <a:off x="6332428" y="3955812"/>
            <a:ext cx="26147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None/>
              <a:defRPr sz="3200">
                <a:latin typeface="+mj-lt"/>
              </a:defRPr>
            </a:lvl1pPr>
            <a:lvl2pPr marL="432000" indent="-2160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3pPr>
            <a:lvl4pPr marL="1600200" marR="0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>
                <a:solidFill>
                  <a:srgbClr val="F08540"/>
                </a:solidFill>
                <a:latin typeface="Consolas" pitchFamily="34" charset="0"/>
              </a:rPr>
              <a:t>5.</a:t>
            </a:r>
          </a:p>
        </p:txBody>
      </p:sp>
      <p:pic>
        <p:nvPicPr>
          <p:cNvPr id="29" name="Picture 20">
            <a:extLst>
              <a:ext uri="{FF2B5EF4-FFF2-40B4-BE49-F238E27FC236}">
                <a16:creationId xmlns:a16="http://schemas.microsoft.com/office/drawing/2014/main" id="{CAC5226E-071F-8E7E-394B-9460A8CB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48" y="2857397"/>
            <a:ext cx="1216539" cy="6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A865574C-D016-473E-0F0D-A16F2D27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05" y="2854157"/>
            <a:ext cx="1216540" cy="6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DBF0980-8062-331A-54CC-C554C22D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56" y="3781667"/>
            <a:ext cx="1216947" cy="6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Флаг Таиланда — Википедия">
            <a:extLst>
              <a:ext uri="{FF2B5EF4-FFF2-40B4-BE49-F238E27FC236}">
                <a16:creationId xmlns:a16="http://schemas.microsoft.com/office/drawing/2014/main" id="{6465EE9B-AD7B-0C81-9008-F288235A7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3697" y="3786304"/>
            <a:ext cx="1201390" cy="6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292E90-170F-CFCE-2D46-9FCB62B0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3266082-CA93-3362-2C0E-8C27F6E7A8C3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4F67B3B-F279-A917-DDB3-DF86CE37508E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A524130-1685-6CFF-F98A-65AC75D7533F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024F5B1-384F-204E-2A46-16AB9540B817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FB5376A-4ED5-60C3-9E98-45153E818D46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F8D3BE5-F9FE-D8B7-5655-B45D0C81629A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49C03E0-1768-92E3-EFC5-4F8E6F4A6A30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</a:t>
            </a:r>
            <a:r>
              <a:rPr lang="ru-RU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</a:t>
            </a: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779BA51-047A-A321-3FA0-B6244A2CB687}"/>
              </a:ext>
            </a:extLst>
          </p:cNvPr>
          <p:cNvSpPr/>
          <p:nvPr/>
        </p:nvSpPr>
        <p:spPr>
          <a:xfrm>
            <a:off x="548640" y="1188720"/>
            <a:ext cx="31470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Business 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3FCB37-7AEB-B070-143F-02388DDB0046}"/>
              </a:ext>
            </a:extLst>
          </p:cNvPr>
          <p:cNvSpPr txBox="1"/>
          <p:nvPr/>
        </p:nvSpPr>
        <p:spPr>
          <a:xfrm>
            <a:off x="548641" y="1828800"/>
            <a:ext cx="3782060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None/>
              <a:defRPr sz="3200">
                <a:latin typeface="+mj-lt"/>
              </a:defRPr>
            </a:lvl1pPr>
            <a:lvl2pPr marL="432000" indent="-2160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3pPr>
            <a:lvl4pPr marL="1600200" marR="0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dirty="0">
                <a:solidFill>
                  <a:srgbClr val="F08540"/>
                </a:solidFill>
                <a:latin typeface="Consolas" pitchFamily="34" charset="0"/>
              </a:rPr>
              <a:t>All 3 marketplaces operate under the same business model:</a:t>
            </a:r>
            <a:endParaRPr lang="ru-RU" sz="1800" dirty="0">
              <a:solidFill>
                <a:srgbClr val="F08540"/>
              </a:solidFill>
              <a:latin typeface="Consolas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B9F6E0-16EE-5BE4-0AC1-4E73D0BB5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56" y="1007204"/>
            <a:ext cx="2792956" cy="2582189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8B50B6-B3F0-CDA0-4BB7-DA1CA9C0028C}"/>
              </a:ext>
            </a:extLst>
          </p:cNvPr>
          <p:cNvSpPr txBox="1"/>
          <p:nvPr/>
        </p:nvSpPr>
        <p:spPr>
          <a:xfrm>
            <a:off x="475488" y="2352629"/>
            <a:ext cx="6097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Deposit in BTC/ETH/USDT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D87792-D4CF-83A5-2C0E-B0A2F9465CEE}"/>
              </a:ext>
            </a:extLst>
          </p:cNvPr>
          <p:cNvSpPr txBox="1"/>
          <p:nvPr/>
        </p:nvSpPr>
        <p:spPr>
          <a:xfrm>
            <a:off x="475488" y="2665638"/>
            <a:ext cx="3855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Withdrawal in BTC/ETH/USDT with a 0,2-3% commission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9D225-204E-7BAD-59D6-BDDB25AC7333}"/>
              </a:ext>
            </a:extLst>
          </p:cNvPr>
          <p:cNvSpPr txBox="1"/>
          <p:nvPr/>
        </p:nvSpPr>
        <p:spPr>
          <a:xfrm>
            <a:off x="475488" y="3207044"/>
            <a:ext cx="4462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Purchases are made through the</a:t>
            </a:r>
            <a:r>
              <a:rPr lang="ru-RU" sz="1600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automated internal system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EC02C7B-3254-FC60-DAD2-34CD53DD5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3991847"/>
            <a:ext cx="6176772" cy="549044"/>
          </a:xfrm>
          <a:prstGeom prst="roundRect">
            <a:avLst>
              <a:gd name="adj" fmla="val 18578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209F8A-2B64-1474-3ED7-99E6CF27C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663" y="3744653"/>
            <a:ext cx="1746849" cy="796238"/>
          </a:xfrm>
          <a:prstGeom prst="roundRect">
            <a:avLst>
              <a:gd name="adj" fmla="val 18578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89688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534B04-261C-A07E-8111-F8D1C7D48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02E044B-9E25-299D-F25C-200E6A2A3A05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F5872B2-75D3-4AFE-1CC0-DF67FBFE8547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D2CFBA6-54A5-D1FE-C32E-4D4759C74677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FC835A8-0964-25C3-50E5-BB99CBC8FA09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9D7895E-E733-1F2C-537B-2678FAAB4347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4A83462-7DD8-406A-5C97-43C79EB6986A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40AA1339-76C3-18E8-4CC0-DC68C1AD7D6A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13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FEB876A-EDD1-D7BE-27A9-FA00FA0739F5}"/>
              </a:ext>
            </a:extLst>
          </p:cNvPr>
          <p:cNvSpPr/>
          <p:nvPr/>
        </p:nvSpPr>
        <p:spPr>
          <a:xfrm>
            <a:off x="548640" y="1188720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At the same time, </a:t>
            </a:r>
            <a:r>
              <a:rPr lang="en-US" sz="2200" b="1" kern="0" spc="400" dirty="0" err="1">
                <a:solidFill>
                  <a:srgbClr val="FF8A40"/>
                </a:solidFill>
                <a:latin typeface="Arial Black" pitchFamily="34" charset="0"/>
              </a:rPr>
              <a:t>Freecity</a:t>
            </a:r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 has a more developed business model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9CE09-6FD0-6598-C074-0CB84649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041246"/>
            <a:ext cx="3261431" cy="2553614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D83333-60ED-5E20-C435-D2762B3F9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082" y="1934549"/>
            <a:ext cx="1737360" cy="2066487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94E9A1-46BB-EB59-19CA-6F96DC8C2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562" y="2792718"/>
            <a:ext cx="2328672" cy="1802142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D2628A-ED72-A4FD-5A18-E7BE5005A030}"/>
              </a:ext>
            </a:extLst>
          </p:cNvPr>
          <p:cNvSpPr txBox="1"/>
          <p:nvPr/>
        </p:nvSpPr>
        <p:spPr>
          <a:xfrm>
            <a:off x="7105345" y="2035429"/>
            <a:ext cx="1672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Purchases via Telegram bot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63B967-E8AA-8448-2D57-0B49782F5833}"/>
              </a:ext>
            </a:extLst>
          </p:cNvPr>
          <p:cNvSpPr txBox="1"/>
          <p:nvPr/>
        </p:nvSpPr>
        <p:spPr>
          <a:xfrm>
            <a:off x="3776389" y="2535238"/>
            <a:ext cx="1451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Withdrawals are also possible via bank card/Alipay/WeChat</a:t>
            </a:r>
          </a:p>
        </p:txBody>
      </p:sp>
    </p:spTree>
    <p:extLst>
      <p:ext uri="{BB962C8B-B14F-4D97-AF65-F5344CB8AC3E}">
        <p14:creationId xmlns:p14="http://schemas.microsoft.com/office/powerpoint/2010/main" val="640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A8CD9-D0C1-5CD5-0FBF-E91D30758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044C6D7-02DC-3667-BD62-4D5B3413C269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896903A-4632-6C67-A0BD-F400498A53BC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2598A10-5D01-125F-A49D-580A121EFACB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FD66D2A-BE3B-282E-E3BF-86D7E97533AF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3108768-44BA-38B2-D1B2-571DB7C3CF44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934D9D14-C294-CD59-FB8B-C4F637F8CEEF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613F89B-1961-4433-ED75-D5BCB2755C93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14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C2859A17-815F-CFBF-B21C-AE18A4B2B2DA}"/>
              </a:ext>
            </a:extLst>
          </p:cNvPr>
          <p:cNvSpPr/>
          <p:nvPr/>
        </p:nvSpPr>
        <p:spPr>
          <a:xfrm>
            <a:off x="548640" y="1188720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Pricing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03A60-D2AE-F50B-0466-814B27270198}"/>
              </a:ext>
            </a:extLst>
          </p:cNvPr>
          <p:cNvSpPr txBox="1"/>
          <p:nvPr/>
        </p:nvSpPr>
        <p:spPr>
          <a:xfrm>
            <a:off x="548640" y="1735732"/>
            <a:ext cx="765360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Average price for a</a:t>
            </a:r>
            <a:r>
              <a:rPr lang="ru-RU" sz="1600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private databases with more than 500 000 rows:</a:t>
            </a:r>
            <a:endParaRPr lang="ru-RU" sz="1600" dirty="0">
              <a:solidFill>
                <a:srgbClr val="F08540"/>
              </a:solidFill>
              <a:latin typeface="Consolas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On the Chinese markets: </a:t>
            </a:r>
            <a:r>
              <a:rPr lang="ru-RU" sz="1600" dirty="0">
                <a:solidFill>
                  <a:srgbClr val="F08540"/>
                </a:solidFill>
                <a:latin typeface="Consolas" pitchFamily="34" charset="0"/>
              </a:rPr>
              <a:t>410</a:t>
            </a: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$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On the European/CIS forums: 808$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40C53-ACAA-76FE-9EEA-1D8BC5B24836}"/>
              </a:ext>
            </a:extLst>
          </p:cNvPr>
          <p:cNvSpPr txBox="1"/>
          <p:nvPr/>
        </p:nvSpPr>
        <p:spPr>
          <a:xfrm>
            <a:off x="754802" y="2876078"/>
            <a:ext cx="68388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r>
              <a:rPr lang="en-US" sz="1600" b="1" dirty="0">
                <a:solidFill>
                  <a:srgbClr val="F08540"/>
                </a:solidFill>
                <a:latin typeface="Consolas" pitchFamily="34" charset="0"/>
              </a:rPr>
              <a:t>Lots of public database sales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18A975-D51E-CC30-F656-FC3836A0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3280281"/>
            <a:ext cx="4061460" cy="1229000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667E49-C874-EC57-55C0-2BB726E3B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156" y="2851915"/>
            <a:ext cx="4337304" cy="1508750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77186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BB580-913F-C420-9209-C0967B9B3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048A860-548E-C5D5-151C-688E107759D8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E33CBDB-D832-A6C1-2C25-447B7AB7FFF1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879450A-338A-C85C-51EB-80E67713C1D5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CF9AAEF-DE90-B570-E775-19655349A412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930D414-229E-9240-7D0F-B87287551430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D714EDA9-EA88-1659-FFBB-464A9461DF8B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DCE1FA57-219D-3240-B820-13546E43962D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15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AA59F34-9E21-A86D-97DE-A0AA5A55977B}"/>
              </a:ext>
            </a:extLst>
          </p:cNvPr>
          <p:cNvSpPr/>
          <p:nvPr/>
        </p:nvSpPr>
        <p:spPr>
          <a:xfrm>
            <a:off x="548640" y="1188720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Other Dark Web platforms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DC2C0-2785-4C1A-C83A-83050CC2D17E}"/>
              </a:ext>
            </a:extLst>
          </p:cNvPr>
          <p:cNvSpPr txBox="1"/>
          <p:nvPr/>
        </p:nvSpPr>
        <p:spPr>
          <a:xfrm>
            <a:off x="4015739" y="1752711"/>
            <a:ext cx="4762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A forum for discussing any illegal topics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5089AB-69D6-4A9C-C736-C3CB488F4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137534"/>
            <a:ext cx="3116580" cy="2411607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5F777A-4BB6-CB9F-0644-8315CF334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739" y="2137533"/>
            <a:ext cx="4075027" cy="963803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1AA66A-6E55-414A-9F0B-5BCAFF30F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272" y="2771568"/>
            <a:ext cx="4055976" cy="1316875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675884-2033-2B33-FEDA-9A960D57BFDE}"/>
              </a:ext>
            </a:extLst>
          </p:cNvPr>
          <p:cNvSpPr txBox="1"/>
          <p:nvPr/>
        </p:nvSpPr>
        <p:spPr>
          <a:xfrm>
            <a:off x="501681" y="1755833"/>
            <a:ext cx="3163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Hacker for Hire Platform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5740C9-57AD-E9FF-6F3D-5EB17C28E72D}"/>
              </a:ext>
            </a:extLst>
          </p:cNvPr>
          <p:cNvSpPr txBox="1"/>
          <p:nvPr/>
        </p:nvSpPr>
        <p:spPr>
          <a:xfrm>
            <a:off x="4624273" y="4111581"/>
            <a:ext cx="4055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For example: </a:t>
            </a:r>
            <a:r>
              <a:rPr lang="ru-RU" sz="1600" dirty="0">
                <a:solidFill>
                  <a:srgbClr val="F08540"/>
                </a:solidFill>
                <a:latin typeface="Consolas" pitchFamily="34" charset="0"/>
              </a:rPr>
              <a:t>«</a:t>
            </a: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How to get away with murder in China</a:t>
            </a:r>
            <a:r>
              <a:rPr lang="ru-RU" sz="1600" dirty="0">
                <a:solidFill>
                  <a:srgbClr val="F08540"/>
                </a:solidFill>
                <a:latin typeface="Consolas" pitchFamily="34" charset="0"/>
              </a:rPr>
              <a:t>»</a:t>
            </a:r>
            <a:endParaRPr lang="en-US" sz="1600" dirty="0">
              <a:solidFill>
                <a:srgbClr val="F08540"/>
              </a:solidFill>
              <a:latin typeface="Consola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7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6F7D4-2B55-DDDE-6B6F-EF5697E1E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0F5770E-BB2A-49F3-5414-8F6C6A338A6D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92C2FB6-33F5-B8DD-102D-56F829663A5B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4D25724-A42B-176F-5430-7A29C0BFFFB1}"/>
              </a:ext>
            </a:extLst>
          </p:cNvPr>
          <p:cNvSpPr/>
          <p:nvPr/>
        </p:nvSpPr>
        <p:spPr>
          <a:xfrm>
            <a:off x="566928" y="201168"/>
            <a:ext cx="6062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62284E1-C0A4-5BE3-52CB-5BFAFC9F8171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631FE54-A071-5AE1-2971-E216E2FB5870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105457A-E414-4D27-AA7C-891DEC0AC9F1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D08D816A-3E43-CF09-ED7C-64E43C47DCF2}"/>
              </a:ext>
            </a:extLst>
          </p:cNvPr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16 —</a:t>
            </a:r>
            <a:endParaRPr lang="en-US" sz="8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C3670123-0448-59C0-45E5-5973A9EC462E}"/>
              </a:ext>
            </a:extLst>
          </p:cNvPr>
          <p:cNvSpPr/>
          <p:nvPr/>
        </p:nvSpPr>
        <p:spPr>
          <a:xfrm>
            <a:off x="444137" y="1280159"/>
            <a:ext cx="3297065" cy="1540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0" b="1" dirty="0">
                <a:solidFill>
                  <a:srgbClr val="E5532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04</a:t>
            </a:r>
            <a:endParaRPr lang="en-US" sz="11000" dirty="0"/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46C04A92-1DF0-0521-28E0-979F02EC9029}"/>
              </a:ext>
            </a:extLst>
          </p:cNvPr>
          <p:cNvSpPr txBox="1">
            <a:spLocks/>
          </p:cNvSpPr>
          <p:nvPr/>
        </p:nvSpPr>
        <p:spPr>
          <a:xfrm>
            <a:off x="2194560" y="3080981"/>
            <a:ext cx="6583680" cy="8561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kern="0" spc="300" dirty="0">
                <a:solidFill>
                  <a:srgbClr val="FF8A40"/>
                </a:solidFill>
                <a:latin typeface="Arial Black" pitchFamily="34" charset="0"/>
              </a:rPr>
              <a:t>Chinese Hackers</a:t>
            </a:r>
            <a:r>
              <a:rPr lang="ru-RU" b="1" kern="0" spc="300" dirty="0">
                <a:solidFill>
                  <a:srgbClr val="FF8A40"/>
                </a:solidFill>
                <a:latin typeface="Arial Black" pitchFamily="34" charset="0"/>
              </a:rPr>
              <a:t> </a:t>
            </a:r>
            <a:r>
              <a:rPr lang="en-US" b="1" kern="0" spc="300" dirty="0">
                <a:solidFill>
                  <a:srgbClr val="FF8A40"/>
                </a:solidFill>
                <a:latin typeface="Arial Black" pitchFamily="34" charset="0"/>
              </a:rPr>
              <a:t>&amp; Hacker Groups</a:t>
            </a:r>
            <a:endParaRPr lang="ru-RU" b="1" kern="0" spc="300" dirty="0">
              <a:solidFill>
                <a:srgbClr val="FF8A4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5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4BA74-3BF7-8924-46A8-2FBC8831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84DEF7C-2CED-84A5-919E-BF5C59EC1DB3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6497D11-09AC-C17C-BCD5-7D81F222FB28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799C134-34FF-177B-D6A1-3E2958ED4D8D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951BA85-24A0-AB03-2EF9-4DBC97702C39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9BEEDED-A65B-312E-4183-A9A93D06E7C0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D8B7155-3644-3DF3-ACDA-0FDA15E58A40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A56FF285-5DC6-8342-0A34-FF9B791769F7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17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22AC113-9668-BFDE-94A9-72EC01934514}"/>
              </a:ext>
            </a:extLst>
          </p:cNvPr>
          <p:cNvSpPr/>
          <p:nvPr/>
        </p:nvSpPr>
        <p:spPr>
          <a:xfrm>
            <a:off x="548640" y="1188720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A highly developed hacking training 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9F93F-AF76-1AB2-F1DD-894AA62E1967}"/>
              </a:ext>
            </a:extLst>
          </p:cNvPr>
          <p:cNvSpPr txBox="1"/>
          <p:nvPr/>
        </p:nvSpPr>
        <p:spPr>
          <a:xfrm>
            <a:off x="566928" y="1891233"/>
            <a:ext cx="3163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Modern Chinese forum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D42B6B-288A-ADF8-4E74-77C9A719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2242733"/>
            <a:ext cx="2930896" cy="2301948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354F0D-2EDB-CC9D-2B15-4611D5114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95" y="1882989"/>
            <a:ext cx="3326590" cy="2218995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0DCF87-7D69-AC4E-87AD-F46C7E5762C0}"/>
              </a:ext>
            </a:extLst>
          </p:cNvPr>
          <p:cNvSpPr txBox="1"/>
          <p:nvPr/>
        </p:nvSpPr>
        <p:spPr>
          <a:xfrm>
            <a:off x="4352553" y="1544435"/>
            <a:ext cx="5386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Old-style Chinese forum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3D6D04-2C11-9A91-350E-9D6B248D44CD}"/>
              </a:ext>
            </a:extLst>
          </p:cNvPr>
          <p:cNvSpPr txBox="1"/>
          <p:nvPr/>
        </p:nvSpPr>
        <p:spPr>
          <a:xfrm>
            <a:off x="4352553" y="4073872"/>
            <a:ext cx="4966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There are more than 40 active </a:t>
            </a:r>
            <a:r>
              <a:rPr lang="en-US" sz="1600" dirty="0" err="1">
                <a:solidFill>
                  <a:srgbClr val="F08540"/>
                </a:solidFill>
                <a:latin typeface="Consolas" pitchFamily="34" charset="0"/>
              </a:rPr>
              <a:t>clearnet</a:t>
            </a:r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 forums dedicated to hacking education</a:t>
            </a:r>
          </a:p>
        </p:txBody>
      </p:sp>
    </p:spTree>
    <p:extLst>
      <p:ext uri="{BB962C8B-B14F-4D97-AF65-F5344CB8AC3E}">
        <p14:creationId xmlns:p14="http://schemas.microsoft.com/office/powerpoint/2010/main" val="25780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550D9-FBE2-5E6C-55DC-EADC65E4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DB7BA36-2203-6213-9BEB-A74A5D6B1A97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C985CBC-4C78-F1F2-55E1-BAC845823D94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00442F1-B88A-BA9C-017E-52EE91C09013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CB07A03-1322-D060-75AF-E1F6CBF0A83E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10DDD99-E7E4-347D-C796-0D2682CAF557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54BED7B-DDAD-588A-9C9D-AEB4EAE6970D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4A928A02-E0F6-E93E-E245-0E7AF07FDBED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18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41A424D-D4B2-E44C-C64E-7166539616C9}"/>
              </a:ext>
            </a:extLst>
          </p:cNvPr>
          <p:cNvSpPr/>
          <p:nvPr/>
        </p:nvSpPr>
        <p:spPr>
          <a:xfrm>
            <a:off x="548640" y="1188720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Recruitment to hacker groups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8F0E53-79C7-851B-9E48-1343E650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708597"/>
            <a:ext cx="3086100" cy="2803208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A225AB-D2F4-DEFA-24D0-0974E0087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563" y="1839895"/>
            <a:ext cx="4562897" cy="2623666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32244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ADA80-1614-2605-2977-470532606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C70AC48-E37B-7C20-8942-CEC5E746F04C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95CDECB-44B7-4411-E51E-F02EEAD4F0A7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C155DD4-5934-6383-1951-AA05041488D1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9EF0A3F-8F69-A0D9-2F5E-79AC08B55830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5D1B091-546B-BFB9-4239-59D696217A8A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23E559EF-1F03-233A-92C3-8CDB071A0794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313605BF-12AB-A3B1-22DE-CC5FF772C11A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19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28F0788F-2774-B3F6-A43C-D3B9AD63E9E6}"/>
              </a:ext>
            </a:extLst>
          </p:cNvPr>
          <p:cNvSpPr/>
          <p:nvPr/>
        </p:nvSpPr>
        <p:spPr>
          <a:xfrm>
            <a:off x="548640" y="1188720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What does it take to join a Chinese hacker group?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D9FC9D-ABAB-CABF-A6FC-2CA399B2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908435"/>
            <a:ext cx="5021580" cy="2046367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90EB97A-848A-F315-E72A-874170A73EA4}"/>
              </a:ext>
            </a:extLst>
          </p:cNvPr>
          <p:cNvSpPr/>
          <p:nvPr/>
        </p:nvSpPr>
        <p:spPr>
          <a:xfrm>
            <a:off x="3979928" y="1993485"/>
            <a:ext cx="1564857" cy="1212117"/>
          </a:xfrm>
          <a:prstGeom prst="roundRect">
            <a:avLst>
              <a:gd name="adj" fmla="val 27103"/>
            </a:avLst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nsolas" pitchFamily="34" charset="0"/>
              </a:rPr>
              <a:t>&lt;I'm a cool hacker from Russia, I can do everything. I want to join your group&gt;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561634D-4E43-3916-49D9-A4CB33913FDE}"/>
              </a:ext>
            </a:extLst>
          </p:cNvPr>
          <p:cNvSpPr/>
          <p:nvPr/>
        </p:nvSpPr>
        <p:spPr>
          <a:xfrm>
            <a:off x="2179468" y="3472169"/>
            <a:ext cx="1759923" cy="370638"/>
          </a:xfrm>
          <a:prstGeom prst="roundRect">
            <a:avLst>
              <a:gd name="adj" fmla="val 49735"/>
            </a:avLst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nsolas" pitchFamily="34" charset="0"/>
              </a:rPr>
              <a:t>What have you managed to hack?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A89812-DA84-3CF4-2FC5-FADCC068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763" y="2270601"/>
            <a:ext cx="2933697" cy="2229610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5F0E058-68F8-480A-138C-99A6FC12D435}"/>
              </a:ext>
            </a:extLst>
          </p:cNvPr>
          <p:cNvSpPr/>
          <p:nvPr/>
        </p:nvSpPr>
        <p:spPr>
          <a:xfrm>
            <a:off x="6518857" y="2298076"/>
            <a:ext cx="712524" cy="169463"/>
          </a:xfrm>
          <a:prstGeom prst="roundRect">
            <a:avLst>
              <a:gd name="adj" fmla="val 49735"/>
            </a:avLst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Consolas" pitchFamily="34" charset="0"/>
              </a:rPr>
              <a:t>GOOD</a:t>
            </a:r>
            <a:endParaRPr lang="en-US" sz="1600" dirty="0">
              <a:latin typeface="Consolas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FDA4DA6-5C2B-C0C7-CA8A-90A87FE5459E}"/>
              </a:ext>
            </a:extLst>
          </p:cNvPr>
          <p:cNvSpPr/>
          <p:nvPr/>
        </p:nvSpPr>
        <p:spPr>
          <a:xfrm>
            <a:off x="7067576" y="4136457"/>
            <a:ext cx="1565884" cy="363754"/>
          </a:xfrm>
          <a:prstGeom prst="roundRect">
            <a:avLst>
              <a:gd name="adj" fmla="val 41356"/>
            </a:avLst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nsolas" pitchFamily="34" charset="0"/>
              </a:rPr>
              <a:t>Try to hack one of these sites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3BB23DA-86B7-6E6A-521B-EAC0EA37450A}"/>
              </a:ext>
            </a:extLst>
          </p:cNvPr>
          <p:cNvSpPr/>
          <p:nvPr/>
        </p:nvSpPr>
        <p:spPr>
          <a:xfrm>
            <a:off x="6407641" y="3281195"/>
            <a:ext cx="1113782" cy="169484"/>
          </a:xfrm>
          <a:prstGeom prst="roundRect">
            <a:avLst>
              <a:gd name="adj" fmla="val 49735"/>
            </a:avLst>
          </a:prstGeom>
          <a:solidFill>
            <a:srgbClr val="FFFF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nsolas" pitchFamily="34" charset="0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119464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66928" y="201168"/>
            <a:ext cx="58414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/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02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1887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Table of contents</a:t>
            </a:r>
          </a:p>
        </p:txBody>
      </p:sp>
      <p:sp>
        <p:nvSpPr>
          <p:cNvPr id="10" name="Text 8"/>
          <p:cNvSpPr/>
          <p:nvPr/>
        </p:nvSpPr>
        <p:spPr>
          <a:xfrm>
            <a:off x="548639" y="1964689"/>
            <a:ext cx="8131629" cy="17614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01 · Why China at All?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02 · History of the Chinese Dark Web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03 · Chinese Dark Web Forums &amp; Markets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04 · Chinese Hackers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&amp; Hacker Groups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05 · Comparison of Chinese and European/CIS Dark Web Forums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9E9F99-7093-2FCE-120A-9A4FE73A4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EE71958-1CF1-4519-CFA5-B9FD5EA9C813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DB45A02-F322-E20B-E6DD-98444130A0A6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5A167EB-5314-7D42-28C0-E9E15503DE9D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0CBF0B0-D55D-17E7-A128-2982E6DF5B5B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5C2DF84-F0C9-CB95-B4D5-1A817DF21A07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B8BCEA4-A7FB-6633-0937-A4B7C7474986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88D65F0-36ED-D5BC-D43A-3AF761E9CF97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20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98A6C1A-1DEC-1A2A-BC78-CA8B11EBD528}"/>
              </a:ext>
            </a:extLst>
          </p:cNvPr>
          <p:cNvSpPr/>
          <p:nvPr/>
        </p:nvSpPr>
        <p:spPr>
          <a:xfrm>
            <a:off x="548640" y="1106687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Chinese ransomware groups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9B258-B030-CA33-2C67-1AED639C083C}"/>
              </a:ext>
            </a:extLst>
          </p:cNvPr>
          <p:cNvSpPr txBox="1"/>
          <p:nvPr/>
        </p:nvSpPr>
        <p:spPr>
          <a:xfrm>
            <a:off x="548640" y="1563887"/>
            <a:ext cx="4096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China-based threat-actor Storm-2603 is using Warlock ransomware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E010D8-BFBE-F7C6-EAB3-9CF15B660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2137793"/>
            <a:ext cx="4310033" cy="2242382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BC37E3-A833-68B6-A4F9-97A16CC49D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" r="166"/>
          <a:stretch/>
        </p:blipFill>
        <p:spPr>
          <a:xfrm>
            <a:off x="4820697" y="2408979"/>
            <a:ext cx="3644803" cy="2182678"/>
          </a:xfrm>
          <a:prstGeom prst="roundRect">
            <a:avLst>
              <a:gd name="adj" fmla="val 290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186E4E-07CD-76E2-D269-708442BC600F}"/>
              </a:ext>
            </a:extLst>
          </p:cNvPr>
          <p:cNvSpPr txBox="1"/>
          <p:nvPr/>
        </p:nvSpPr>
        <p:spPr>
          <a:xfrm>
            <a:off x="5309667" y="1556439"/>
            <a:ext cx="3158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pPr algn="r"/>
            <a:r>
              <a:rPr lang="en-US" sz="1600" dirty="0">
                <a:solidFill>
                  <a:srgbClr val="F08540"/>
                </a:solidFill>
                <a:latin typeface="Consolas" pitchFamily="34" charset="0"/>
              </a:rPr>
              <a:t>Small ransomware groups prefer to post ads on closed European forums</a:t>
            </a:r>
          </a:p>
        </p:txBody>
      </p:sp>
    </p:spTree>
    <p:extLst>
      <p:ext uri="{BB962C8B-B14F-4D97-AF65-F5344CB8AC3E}">
        <p14:creationId xmlns:p14="http://schemas.microsoft.com/office/powerpoint/2010/main" val="186480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B4BFB-A9D6-8FBB-039A-A45B2E6E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58DA8F5-4607-8F24-6ABF-D68EC9A9454D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7BFEB73-C6E7-2BA8-9419-AFFCCD6C40AE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4C2BAA9-F2EB-64D7-BEB9-56C509185F20}"/>
              </a:ext>
            </a:extLst>
          </p:cNvPr>
          <p:cNvSpPr/>
          <p:nvPr/>
        </p:nvSpPr>
        <p:spPr>
          <a:xfrm>
            <a:off x="566928" y="201168"/>
            <a:ext cx="6062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4DDB8262-A371-FAA4-8469-A992F73230DE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9DD16C3-3EC3-E259-A996-DEFBE59330FC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A6315932-D4B3-0CB2-2FEE-0C440DC6FF45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0929DC5-A2B4-161E-B5DE-0B1711E0EC45}"/>
              </a:ext>
            </a:extLst>
          </p:cNvPr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21 —</a:t>
            </a:r>
            <a:endParaRPr lang="en-US" sz="8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24AE32A2-7503-229B-4F7D-F66124154499}"/>
              </a:ext>
            </a:extLst>
          </p:cNvPr>
          <p:cNvSpPr/>
          <p:nvPr/>
        </p:nvSpPr>
        <p:spPr>
          <a:xfrm>
            <a:off x="6860079" y="413320"/>
            <a:ext cx="1918162" cy="1540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0" b="1" dirty="0">
                <a:solidFill>
                  <a:srgbClr val="E5532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05</a:t>
            </a:r>
            <a:endParaRPr lang="en-US" sz="11000" dirty="0"/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4C40F174-803C-0B03-285B-27C5F10FE84E}"/>
              </a:ext>
            </a:extLst>
          </p:cNvPr>
          <p:cNvSpPr txBox="1">
            <a:spLocks/>
          </p:cNvSpPr>
          <p:nvPr/>
        </p:nvSpPr>
        <p:spPr>
          <a:xfrm>
            <a:off x="365625" y="1789918"/>
            <a:ext cx="3931920" cy="3628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kern="0" spc="300" dirty="0">
                <a:solidFill>
                  <a:srgbClr val="FF8A40"/>
                </a:solidFill>
                <a:latin typeface="Arial Black" pitchFamily="34" charset="0"/>
              </a:rPr>
              <a:t>European/CIS Forums</a:t>
            </a:r>
            <a:endParaRPr lang="ru-RU" sz="2000" b="1" kern="0" spc="300" dirty="0">
              <a:solidFill>
                <a:srgbClr val="FF8A40"/>
              </a:solidFill>
              <a:latin typeface="Arial Black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4D8C09-C8F1-9AFD-47A8-8ED57D20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1" y="2152753"/>
            <a:ext cx="2593578" cy="2416332"/>
          </a:xfrm>
          <a:prstGeom prst="roundRect">
            <a:avLst>
              <a:gd name="adj" fmla="val 2978"/>
            </a:avLst>
          </a:prstGeom>
          <a:ln w="12700">
            <a:solidFill>
              <a:schemeClr val="accent3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2B86EE-A5CE-1CC7-DB42-DBFA2ACA8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52753"/>
            <a:ext cx="4113848" cy="2416332"/>
          </a:xfrm>
          <a:prstGeom prst="roundRect">
            <a:avLst>
              <a:gd name="adj" fmla="val 2978"/>
            </a:avLst>
          </a:prstGeom>
          <a:ln w="12700">
            <a:solidFill>
              <a:schemeClr val="accent3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017CDB-EAFF-39A8-85CE-BDF3D475FFF6}"/>
              </a:ext>
            </a:extLst>
          </p:cNvPr>
          <p:cNvSpPr txBox="1"/>
          <p:nvPr/>
        </p:nvSpPr>
        <p:spPr>
          <a:xfrm>
            <a:off x="3598164" y="2757948"/>
            <a:ext cx="886699" cy="132420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6900" spc="-15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0" b="1" kern="0" spc="300" dirty="0">
                <a:solidFill>
                  <a:srgbClr val="FF8A40"/>
                </a:solidFill>
                <a:latin typeface="Arial Black" pitchFamily="34" charset="0"/>
              </a:rPr>
              <a:t>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EB00B7-CE89-1B6F-E26D-E888C0896717}"/>
              </a:ext>
            </a:extLst>
          </p:cNvPr>
          <p:cNvSpPr txBox="1"/>
          <p:nvPr/>
        </p:nvSpPr>
        <p:spPr>
          <a:xfrm>
            <a:off x="4988814" y="1832835"/>
            <a:ext cx="2828528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None/>
              <a:defRPr sz="3600" spc="-15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kern="0" spc="300" dirty="0">
                <a:solidFill>
                  <a:srgbClr val="FF8A40"/>
                </a:solidFill>
                <a:latin typeface="Arial Black" pitchFamily="34" charset="0"/>
              </a:rPr>
              <a:t>Chinese Forums</a:t>
            </a:r>
            <a:endParaRPr lang="ru-RU" sz="2000" b="1" kern="0" spc="300" dirty="0">
              <a:solidFill>
                <a:srgbClr val="FF8A4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25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68011-0E12-8892-A90E-D8F9A0A66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510F7E8-8F4C-F7DB-0E59-987A7D78F02A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B54303A-F4D7-E409-6AC4-70E2AB73E790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8282EC6-4B0B-75F9-AE8E-254DEA57F754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6E92A3D-8EDA-E1C8-E611-98C682432C37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7A95DDB-A7F7-C9E0-4B96-08D786F4590F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3DC9A36-D3E6-8E68-E56B-07C74C40146A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9BC33BF-C2ED-3231-6D6E-482DF140DB2B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22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00B204D3-586B-409B-C549-6643F04A4585}"/>
              </a:ext>
            </a:extLst>
          </p:cNvPr>
          <p:cNvSpPr/>
          <p:nvPr/>
        </p:nvSpPr>
        <p:spPr>
          <a:xfrm>
            <a:off x="548640" y="1188720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Hacker business forums are widespread in Europe and the CIS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D23A54-AF79-72FA-2D8A-62D3EBD92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1936185"/>
            <a:ext cx="3380232" cy="2612956"/>
          </a:xfrm>
          <a:prstGeom prst="roundRect">
            <a:avLst>
              <a:gd name="adj" fmla="val 2978"/>
            </a:avLst>
          </a:prstGeom>
          <a:ln w="12700">
            <a:solidFill>
              <a:schemeClr val="accent3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B1B407-D551-B381-830F-731F1017B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317" y="1933695"/>
            <a:ext cx="3296755" cy="2612955"/>
          </a:xfrm>
          <a:prstGeom prst="roundRect">
            <a:avLst>
              <a:gd name="adj" fmla="val 2978"/>
            </a:avLst>
          </a:prstGeom>
          <a:ln w="127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82306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C2B55-5C1F-4D84-C9F9-B65CB935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319BC73-AD05-025C-3133-6262F5ACBA9F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41A7E97-FEB0-712B-FDED-18F35530DEED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092C5E6-9178-2922-7FD6-BB7901278ECD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95B665E-5926-5697-DE69-6EEF1E3756EC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6171A50-ADE3-7E93-EF1E-B697C13C0099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DF655D5-C375-9927-6EC1-D4357585769E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D346039F-F237-3A6D-086F-5F0DFE2E57A4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23 —</a:t>
            </a:r>
            <a:endParaRPr lang="en-US" sz="8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68BD4B5-1839-C9AE-FBA4-22AB54EFA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8262"/>
              </p:ext>
            </p:extLst>
          </p:nvPr>
        </p:nvGraphicFramePr>
        <p:xfrm>
          <a:off x="851188" y="940307"/>
          <a:ext cx="7454323" cy="3488183"/>
        </p:xfrm>
        <a:graphic>
          <a:graphicData uri="http://schemas.openxmlformats.org/drawingml/2006/table">
            <a:tbl>
              <a:tblPr/>
              <a:tblGrid>
                <a:gridCol w="3659563">
                  <a:extLst>
                    <a:ext uri="{9D8B030D-6E8A-4147-A177-3AD203B41FA5}">
                      <a16:colId xmlns:a16="http://schemas.microsoft.com/office/drawing/2014/main" val="2497305757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38061678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111991963"/>
                    </a:ext>
                  </a:extLst>
                </a:gridCol>
                <a:gridCol w="1424940">
                  <a:extLst>
                    <a:ext uri="{9D8B030D-6E8A-4147-A177-3AD203B41FA5}">
                      <a16:colId xmlns:a16="http://schemas.microsoft.com/office/drawing/2014/main" val="3047363466"/>
                    </a:ext>
                  </a:extLst>
                </a:gridCol>
              </a:tblGrid>
              <a:tr h="418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Topic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08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Europe/CIS forums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Chinese white web forums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Chinese dark web forums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148822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Sales of Data Leaks</a:t>
                      </a:r>
                      <a:r>
                        <a:rPr lang="ru-RU" sz="1200" kern="1200" noProof="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noProof="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&amp;</a:t>
                      </a:r>
                      <a:r>
                        <a:rPr lang="ru-RU" sz="1200" kern="1200" noProof="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noProof="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200" kern="1200" dirty="0" err="1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tealers</a:t>
                      </a: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 logs</a:t>
                      </a:r>
                      <a:endParaRPr lang="en-GB" sz="1200" kern="1200" noProof="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471851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Data leak publications</a:t>
                      </a: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467112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Sales of accesses to companies</a:t>
                      </a: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159533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0/1-day vulnerabilities and exploits 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7449274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Tutorials of attack methods, crypto, </a:t>
                      </a:r>
                      <a:r>
                        <a:rPr lang="en-US" sz="1200" kern="1200" dirty="0" err="1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8557687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Discussions</a:t>
                      </a: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of attack methods 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4722080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Sales of malware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925204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OSINT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2811691"/>
                  </a:ext>
                </a:extLst>
              </a:tr>
              <a:tr h="28778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Cracking tools &amp; pirated software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3993866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Virus analysis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  <a:endParaRPr lang="en-US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628862"/>
                  </a:ext>
                </a:extLst>
              </a:tr>
              <a:tr h="251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Recruiting hackers</a:t>
                      </a:r>
                      <a:endParaRPr lang="ru-RU" sz="1200" kern="1200" dirty="0">
                        <a:solidFill>
                          <a:srgbClr val="F0854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marL="14400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0854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44000" marR="45720" anchor="ctr">
                    <a:lnL w="12700" cap="flat" cmpd="sng" algn="ctr">
                      <a:solidFill>
                        <a:srgbClr val="0E0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2779308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E673F9-4C96-8F60-1BB2-7F39421EFBBE}"/>
              </a:ext>
            </a:extLst>
          </p:cNvPr>
          <p:cNvSpPr/>
          <p:nvPr/>
        </p:nvSpPr>
        <p:spPr>
          <a:xfrm>
            <a:off x="5619750" y="3381375"/>
            <a:ext cx="1624013" cy="164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9ED7EA-6AD4-687B-6EAE-DB70A9F19718}"/>
              </a:ext>
            </a:extLst>
          </p:cNvPr>
          <p:cNvSpPr/>
          <p:nvPr/>
        </p:nvSpPr>
        <p:spPr>
          <a:xfrm>
            <a:off x="5619749" y="1996535"/>
            <a:ext cx="1624013" cy="164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5FC8B6-F5C9-46F3-6BBF-763E3D25A36A}"/>
              </a:ext>
            </a:extLst>
          </p:cNvPr>
          <p:cNvSpPr/>
          <p:nvPr/>
        </p:nvSpPr>
        <p:spPr>
          <a:xfrm>
            <a:off x="5619748" y="1732312"/>
            <a:ext cx="1624013" cy="164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12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74208B-5195-8BBF-27C3-69212FA83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65EEC8D-912B-3EE1-051B-14EBB54C9891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8B31E7F-4C0E-53D6-B5E3-45259FB3E0A9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B68E312-C9EA-66F1-B86F-ECE5B427A827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35A3212-AB2F-C720-D2F9-73D42EE1BB7D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9E07088-237E-60F2-DCDE-838D9780791C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FC99B3A-A053-C9DA-C6F5-265B7DA77DD8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D40EFE33-9F0D-280A-77B9-BE32F0E96781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24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883A2150-E5F1-E78A-721C-325B84EA8900}"/>
              </a:ext>
            </a:extLst>
          </p:cNvPr>
          <p:cNvSpPr/>
          <p:nvPr/>
        </p:nvSpPr>
        <p:spPr>
          <a:xfrm>
            <a:off x="548640" y="1188720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There are no familiar black forums in China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4C6ADD-5ED0-77E7-75C8-5988982AD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" y="2554426"/>
            <a:ext cx="2804922" cy="1258534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B1A2E5-9629-CF75-54F7-8F6B1404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0" y="1762740"/>
            <a:ext cx="1819035" cy="2807039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2FA6B0-9F39-88D9-A0F5-D10416F7E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50" y="1764234"/>
            <a:ext cx="2703321" cy="2796539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83091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DE7B8-6D3D-7E57-A499-87E189CE1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2185D65-9E3A-86A1-A2F4-011A99FB9A51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92CDEAA-7C89-1A86-7BAE-E6C8DEE6D7B6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CEA028A-6D7F-0474-C829-0C4F2AA4EFF4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8DB435F-1D5B-F917-AAE9-82F1D94398F3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EE71D5A-FD8F-68A6-D49E-F424B4D19F74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EBB669CF-5E77-5AA0-E86F-DFED6F3780DC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7FDF3A05-949A-B741-90FE-D474520F3CD2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25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05827C3-2667-C8EE-3A2E-190DE1ED4D12}"/>
              </a:ext>
            </a:extLst>
          </p:cNvPr>
          <p:cNvSpPr/>
          <p:nvPr/>
        </p:nvSpPr>
        <p:spPr>
          <a:xfrm>
            <a:off x="548640" y="1188720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Where are the remaining topics discussed?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C6378D-B618-ABE0-0934-D23DA274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30" y="2535238"/>
            <a:ext cx="2035620" cy="2035620"/>
          </a:xfrm>
          <a:prstGeom prst="rect">
            <a:avLst/>
          </a:prstGeom>
        </p:spPr>
      </p:pic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36E3997D-686F-14F9-3993-9AC414ACDE23}"/>
              </a:ext>
            </a:extLst>
          </p:cNvPr>
          <p:cNvSpPr txBox="1">
            <a:spLocks/>
          </p:cNvSpPr>
          <p:nvPr/>
        </p:nvSpPr>
        <p:spPr>
          <a:xfrm>
            <a:off x="1044870" y="2147861"/>
            <a:ext cx="1453560" cy="3508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08540"/>
                </a:solidFill>
                <a:latin typeface="Consolas" pitchFamily="34" charset="0"/>
                <a:ea typeface="+mn-ea"/>
                <a:cs typeface="+mn-cs"/>
              </a:rPr>
              <a:t>Telegram</a:t>
            </a:r>
            <a:endParaRPr lang="ru-RU" sz="2800" b="1" dirty="0">
              <a:solidFill>
                <a:srgbClr val="F08540"/>
              </a:solidFill>
              <a:latin typeface="Consolas" pitchFamily="34" charset="0"/>
              <a:ea typeface="+mn-ea"/>
              <a:cs typeface="+mn-cs"/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BDB0D61A-C301-42B9-26D3-8EB6EFD8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9590"/>
            <a:ext cx="3832860" cy="97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461482AE-B68B-B9C6-EEBB-D093C6F6EFBA}"/>
              </a:ext>
            </a:extLst>
          </p:cNvPr>
          <p:cNvSpPr txBox="1">
            <a:spLocks/>
          </p:cNvSpPr>
          <p:nvPr/>
        </p:nvSpPr>
        <p:spPr>
          <a:xfrm>
            <a:off x="4572000" y="2616952"/>
            <a:ext cx="3434760" cy="3508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08540"/>
                </a:solidFill>
                <a:latin typeface="Consolas" pitchFamily="34" charset="0"/>
                <a:ea typeface="+mn-ea"/>
                <a:cs typeface="+mn-cs"/>
              </a:rPr>
              <a:t>European/CIS forums</a:t>
            </a:r>
            <a:endParaRPr lang="ru-RU" sz="2800" b="1" dirty="0">
              <a:solidFill>
                <a:srgbClr val="F08540"/>
              </a:solidFill>
              <a:latin typeface="Consola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85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084FD-26F5-7AC7-78C0-152623CCE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504A590-442C-8E20-2C0C-376ADA1CD184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BD02FAA-938D-D159-5434-874F8415D48F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6CAE1D7-9CB9-EE51-FF40-7903F43185B7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AEBA0B6-84B3-1A5A-37CA-D0F2AD00E80B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F1360CA-E885-B8A1-DCAC-7146BA66D056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359E237-13EE-3B7E-F9A1-EAA4FAF03167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10A95B0-4825-D639-DEAA-9E86EB341416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</a:t>
            </a:r>
            <a:r>
              <a:rPr lang="ru-RU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6</a:t>
            </a: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2ABF45C5-7D29-CCCF-2E13-9497FDD0ACE6}"/>
              </a:ext>
            </a:extLst>
          </p:cNvPr>
          <p:cNvSpPr/>
          <p:nvPr/>
        </p:nvSpPr>
        <p:spPr>
          <a:xfrm>
            <a:off x="548640" y="1121458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You can find anything on Telegram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625E3A-1AA0-1CB7-64F8-0A027510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042234"/>
            <a:ext cx="2480309" cy="2500557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AEF7CA-27B4-4B2C-F55F-7D92855A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262" y="2048585"/>
            <a:ext cx="2145476" cy="2500556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DA29C-C9EC-9790-E7B6-B4F5548F2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726" y="2048585"/>
            <a:ext cx="2288634" cy="2505255"/>
          </a:xfrm>
          <a:prstGeom prst="roundRect">
            <a:avLst>
              <a:gd name="adj" fmla="val 469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A9F260-6213-57E8-77CD-CDEFB8F28955}"/>
              </a:ext>
            </a:extLst>
          </p:cNvPr>
          <p:cNvSpPr txBox="1"/>
          <p:nvPr/>
        </p:nvSpPr>
        <p:spPr>
          <a:xfrm>
            <a:off x="985622" y="1696814"/>
            <a:ext cx="1606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-150" dirty="0">
                <a:solidFill>
                  <a:srgbClr val="F08540"/>
                </a:solidFill>
                <a:latin typeface="Consolas" pitchFamily="34" charset="0"/>
              </a:rPr>
              <a:t>Search engines</a:t>
            </a:r>
            <a:endParaRPr lang="ru-RU" sz="1600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494CE7-68C7-DCF2-56E0-05F2D08BD892}"/>
              </a:ext>
            </a:extLst>
          </p:cNvPr>
          <p:cNvSpPr txBox="1"/>
          <p:nvPr/>
        </p:nvSpPr>
        <p:spPr>
          <a:xfrm>
            <a:off x="3743531" y="1699353"/>
            <a:ext cx="1695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-150" dirty="0">
                <a:solidFill>
                  <a:srgbClr val="F08540"/>
                </a:solidFill>
                <a:latin typeface="Consolas" pitchFamily="34" charset="0"/>
              </a:rPr>
              <a:t>Sales of malware</a:t>
            </a:r>
            <a:endParaRPr lang="ru-RU" sz="1600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D2B600-F163-D749-48A3-EAFB7FC8E918}"/>
              </a:ext>
            </a:extLst>
          </p:cNvPr>
          <p:cNvSpPr txBox="1"/>
          <p:nvPr/>
        </p:nvSpPr>
        <p:spPr>
          <a:xfrm>
            <a:off x="6429381" y="1703680"/>
            <a:ext cx="2043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-150" dirty="0">
                <a:solidFill>
                  <a:srgbClr val="F08540"/>
                </a:solidFill>
                <a:latin typeface="Consolas" pitchFamily="34" charset="0"/>
              </a:rPr>
              <a:t>Malware Development</a:t>
            </a:r>
            <a:endParaRPr lang="ru-RU" sz="1600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19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0FD80-A210-879A-FA97-0E7E268A3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74CEDFC-4FA7-C6FA-946D-183F7E1F009F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874DD1B-3BA9-9B65-2AE5-F48DF3E6C3B0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AED1929-7DA0-A1F1-E455-DFE157882C3B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DD4F99C-C822-68BF-FC9A-629438DEE1C7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338099E-6231-C1A2-F665-9206C852635C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F13FFD5-2C94-FF74-FAA6-FBF33522261F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EFF6DA6-B4ED-8C88-2987-3F3F901F82B4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</a:t>
            </a:r>
            <a:r>
              <a:rPr lang="ru-RU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7</a:t>
            </a: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5ECFA33-AD62-9876-84C2-25DFB169B818}"/>
              </a:ext>
            </a:extLst>
          </p:cNvPr>
          <p:cNvSpPr/>
          <p:nvPr/>
        </p:nvSpPr>
        <p:spPr>
          <a:xfrm>
            <a:off x="548640" y="1121458"/>
            <a:ext cx="80848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Conclusion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CCC15E-595A-4688-38D2-AC7383FAB3E7}"/>
              </a:ext>
            </a:extLst>
          </p:cNvPr>
          <p:cNvSpPr txBox="1"/>
          <p:nvPr/>
        </p:nvSpPr>
        <p:spPr>
          <a:xfrm>
            <a:off x="1558930" y="1916331"/>
            <a:ext cx="1695038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spc="-150" dirty="0">
                <a:solidFill>
                  <a:srgbClr val="F08540"/>
                </a:solidFill>
                <a:latin typeface="Consolas" pitchFamily="34" charset="0"/>
              </a:rPr>
              <a:t>Chinese dark web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AE607D3-5229-1A31-019D-00B7D433D897}"/>
              </a:ext>
            </a:extLst>
          </p:cNvPr>
          <p:cNvSpPr/>
          <p:nvPr/>
        </p:nvSpPr>
        <p:spPr>
          <a:xfrm>
            <a:off x="545699" y="1913397"/>
            <a:ext cx="3721501" cy="2635743"/>
          </a:xfrm>
          <a:prstGeom prst="roundRect">
            <a:avLst>
              <a:gd name="adj" fmla="val 3599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BEBE5F1-CE4D-2CFF-15B9-72E6F8DBBDC8}"/>
              </a:ext>
            </a:extLst>
          </p:cNvPr>
          <p:cNvSpPr/>
          <p:nvPr/>
        </p:nvSpPr>
        <p:spPr>
          <a:xfrm>
            <a:off x="4876800" y="1913396"/>
            <a:ext cx="3721501" cy="2635743"/>
          </a:xfrm>
          <a:prstGeom prst="roundRect">
            <a:avLst>
              <a:gd name="adj" fmla="val 3599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301C8-0978-0286-3A49-CE4AB6B898ED}"/>
              </a:ext>
            </a:extLst>
          </p:cNvPr>
          <p:cNvSpPr txBox="1"/>
          <p:nvPr/>
        </p:nvSpPr>
        <p:spPr>
          <a:xfrm>
            <a:off x="5671170" y="1916331"/>
            <a:ext cx="213275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spc="-150" dirty="0">
                <a:solidFill>
                  <a:srgbClr val="F08540"/>
                </a:solidFill>
                <a:latin typeface="Consolas" pitchFamily="34" charset="0"/>
              </a:rPr>
              <a:t>European/CIS dark web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0C9CFF-8F88-A37B-0071-05A03CFEB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32" y="2580339"/>
            <a:ext cx="1695038" cy="346541"/>
          </a:xfrm>
          <a:prstGeom prst="rect">
            <a:avLst/>
          </a:prstGeom>
        </p:spPr>
      </p:pic>
      <p:sp>
        <p:nvSpPr>
          <p:cNvPr id="17" name="Текст 5">
            <a:extLst>
              <a:ext uri="{FF2B5EF4-FFF2-40B4-BE49-F238E27FC236}">
                <a16:creationId xmlns:a16="http://schemas.microsoft.com/office/drawing/2014/main" id="{887AFC97-CD17-0606-5C82-41DCEB998C0E}"/>
              </a:ext>
            </a:extLst>
          </p:cNvPr>
          <p:cNvSpPr txBox="1">
            <a:spLocks/>
          </p:cNvSpPr>
          <p:nvPr/>
        </p:nvSpPr>
        <p:spPr>
          <a:xfrm>
            <a:off x="642132" y="2358740"/>
            <a:ext cx="1385181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-150" dirty="0">
                <a:solidFill>
                  <a:srgbClr val="F08540"/>
                </a:solidFill>
                <a:latin typeface="Consolas" pitchFamily="34" charset="0"/>
              </a:rPr>
              <a:t>Tor markets</a:t>
            </a:r>
            <a:endParaRPr lang="ru-RU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A5941F-4342-EF58-C923-F82AA3A11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828" y="2616561"/>
            <a:ext cx="1365765" cy="583377"/>
          </a:xfrm>
          <a:prstGeom prst="rect">
            <a:avLst/>
          </a:prstGeom>
        </p:spPr>
      </p:pic>
      <p:sp>
        <p:nvSpPr>
          <p:cNvPr id="22" name="Текст 5">
            <a:extLst>
              <a:ext uri="{FF2B5EF4-FFF2-40B4-BE49-F238E27FC236}">
                <a16:creationId xmlns:a16="http://schemas.microsoft.com/office/drawing/2014/main" id="{B0A0A5F4-B158-17F0-1016-DDCCDC34D431}"/>
              </a:ext>
            </a:extLst>
          </p:cNvPr>
          <p:cNvSpPr txBox="1">
            <a:spLocks/>
          </p:cNvSpPr>
          <p:nvPr/>
        </p:nvSpPr>
        <p:spPr>
          <a:xfrm>
            <a:off x="2731829" y="2358739"/>
            <a:ext cx="1450568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-150" dirty="0">
                <a:solidFill>
                  <a:srgbClr val="F08540"/>
                </a:solidFill>
                <a:latin typeface="Consolas" pitchFamily="34" charset="0"/>
              </a:rPr>
              <a:t>Clearnet forums</a:t>
            </a:r>
            <a:endParaRPr lang="ru-RU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E80C3EE-E4F0-7146-5139-7FB33F3DC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21" y="3429518"/>
            <a:ext cx="826417" cy="826417"/>
          </a:xfrm>
          <a:prstGeom prst="rect">
            <a:avLst/>
          </a:prstGeom>
        </p:spPr>
      </p:pic>
      <p:sp>
        <p:nvSpPr>
          <p:cNvPr id="24" name="Текст 5">
            <a:extLst>
              <a:ext uri="{FF2B5EF4-FFF2-40B4-BE49-F238E27FC236}">
                <a16:creationId xmlns:a16="http://schemas.microsoft.com/office/drawing/2014/main" id="{FEF2A631-716E-9429-2EFA-8CCC6943632C}"/>
              </a:ext>
            </a:extLst>
          </p:cNvPr>
          <p:cNvSpPr txBox="1">
            <a:spLocks/>
          </p:cNvSpPr>
          <p:nvPr/>
        </p:nvSpPr>
        <p:spPr>
          <a:xfrm>
            <a:off x="833150" y="3148479"/>
            <a:ext cx="1003143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-150" dirty="0">
                <a:solidFill>
                  <a:srgbClr val="F08540"/>
                </a:solidFill>
                <a:latin typeface="Consolas" pitchFamily="34" charset="0"/>
              </a:rPr>
              <a:t>Messengers</a:t>
            </a:r>
            <a:endParaRPr lang="ru-RU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D362B43-0B2F-BC41-C63F-85DFD30595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86" y="3148479"/>
            <a:ext cx="1966582" cy="1311055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11D74B74-765A-AA10-17B0-93F71D11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90" y="3885561"/>
            <a:ext cx="1431803" cy="3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5">
            <a:extLst>
              <a:ext uri="{FF2B5EF4-FFF2-40B4-BE49-F238E27FC236}">
                <a16:creationId xmlns:a16="http://schemas.microsoft.com/office/drawing/2014/main" id="{68002C03-645B-0254-3CBF-D8986358BF21}"/>
              </a:ext>
            </a:extLst>
          </p:cNvPr>
          <p:cNvSpPr txBox="1">
            <a:spLocks/>
          </p:cNvSpPr>
          <p:nvPr/>
        </p:nvSpPr>
        <p:spPr>
          <a:xfrm>
            <a:off x="2665790" y="3396643"/>
            <a:ext cx="1431803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-150" dirty="0">
                <a:solidFill>
                  <a:srgbClr val="F08540"/>
                </a:solidFill>
                <a:latin typeface="Consolas" pitchFamily="34" charset="0"/>
              </a:rPr>
              <a:t>European/CIS business forums</a:t>
            </a:r>
            <a:endParaRPr lang="ru-RU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  <p:pic>
        <p:nvPicPr>
          <p:cNvPr id="28" name="Picture 12">
            <a:extLst>
              <a:ext uri="{FF2B5EF4-FFF2-40B4-BE49-F238E27FC236}">
                <a16:creationId xmlns:a16="http://schemas.microsoft.com/office/drawing/2014/main" id="{75375085-9871-E2C5-21F3-0C0C2D71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26" y="2605836"/>
            <a:ext cx="1431803" cy="3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Текст 5">
            <a:extLst>
              <a:ext uri="{FF2B5EF4-FFF2-40B4-BE49-F238E27FC236}">
                <a16:creationId xmlns:a16="http://schemas.microsoft.com/office/drawing/2014/main" id="{4A2E9BFA-3645-E3B9-B88B-055C6AFFD6C1}"/>
              </a:ext>
            </a:extLst>
          </p:cNvPr>
          <p:cNvSpPr txBox="1">
            <a:spLocks/>
          </p:cNvSpPr>
          <p:nvPr/>
        </p:nvSpPr>
        <p:spPr>
          <a:xfrm>
            <a:off x="5021527" y="2358739"/>
            <a:ext cx="1431803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-150" dirty="0">
                <a:solidFill>
                  <a:srgbClr val="F08540"/>
                </a:solidFill>
                <a:latin typeface="Consolas" pitchFamily="34" charset="0"/>
              </a:rPr>
              <a:t>Business forums</a:t>
            </a:r>
            <a:endParaRPr lang="ru-RU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FE76BA2-A905-2745-7430-FAEDF37FE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010" y="2590950"/>
            <a:ext cx="826417" cy="826417"/>
          </a:xfrm>
          <a:prstGeom prst="rect">
            <a:avLst/>
          </a:prstGeom>
        </p:spPr>
      </p:pic>
      <p:sp>
        <p:nvSpPr>
          <p:cNvPr id="31" name="Текст 5">
            <a:extLst>
              <a:ext uri="{FF2B5EF4-FFF2-40B4-BE49-F238E27FC236}">
                <a16:creationId xmlns:a16="http://schemas.microsoft.com/office/drawing/2014/main" id="{879F92A3-805F-743C-023C-7FB766E9739E}"/>
              </a:ext>
            </a:extLst>
          </p:cNvPr>
          <p:cNvSpPr txBox="1">
            <a:spLocks/>
          </p:cNvSpPr>
          <p:nvPr/>
        </p:nvSpPr>
        <p:spPr>
          <a:xfrm>
            <a:off x="7246648" y="2356702"/>
            <a:ext cx="1003143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-150" dirty="0">
                <a:solidFill>
                  <a:srgbClr val="F08540"/>
                </a:solidFill>
                <a:latin typeface="Consolas" pitchFamily="34" charset="0"/>
              </a:rPr>
              <a:t>Telegram</a:t>
            </a:r>
            <a:endParaRPr lang="ru-RU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  <p:pic>
        <p:nvPicPr>
          <p:cNvPr id="32" name="Picture 2" descr="BreachForums - Wikipedia">
            <a:extLst>
              <a:ext uri="{FF2B5EF4-FFF2-40B4-BE49-F238E27FC236}">
                <a16:creationId xmlns:a16="http://schemas.microsoft.com/office/drawing/2014/main" id="{A7740A24-A901-8646-0FA4-3134148B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69" y="2970237"/>
            <a:ext cx="611636" cy="6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7E1F84-E89B-E591-9B96-A2792ADCF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0032" y="3903905"/>
            <a:ext cx="1712815" cy="430768"/>
          </a:xfrm>
          <a:prstGeom prst="rect">
            <a:avLst/>
          </a:prstGeom>
        </p:spPr>
      </p:pic>
      <p:sp>
        <p:nvSpPr>
          <p:cNvPr id="34" name="Текст 5">
            <a:extLst>
              <a:ext uri="{FF2B5EF4-FFF2-40B4-BE49-F238E27FC236}">
                <a16:creationId xmlns:a16="http://schemas.microsoft.com/office/drawing/2014/main" id="{7452F582-1AB3-9FDB-E4D2-F99DDFB19C93}"/>
              </a:ext>
            </a:extLst>
          </p:cNvPr>
          <p:cNvSpPr txBox="1">
            <a:spLocks/>
          </p:cNvSpPr>
          <p:nvPr/>
        </p:nvSpPr>
        <p:spPr>
          <a:xfrm>
            <a:off x="5607153" y="3652119"/>
            <a:ext cx="2278571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-150" dirty="0">
                <a:solidFill>
                  <a:srgbClr val="F08540"/>
                </a:solidFill>
                <a:latin typeface="Consolas" pitchFamily="34" charset="0"/>
              </a:rPr>
              <a:t>Ransomware groups blogs</a:t>
            </a:r>
            <a:endParaRPr lang="ru-RU" spc="-150" dirty="0">
              <a:solidFill>
                <a:srgbClr val="F08540"/>
              </a:solidFill>
              <a:latin typeface="Consola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14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30A2F5-FAB0-3D54-AA9D-2DD58FB5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8FB2402-2B11-A5EB-1C52-EBF4AA577011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9BCE9B0-7EAE-0027-12AD-5507986727D0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BF452AF-E612-DFA3-CA56-3D3F09A59C31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6CDEBBE-729D-3A44-7183-AB55EF42F744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6117877-D411-88E1-5BD0-4F2878DD0F16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073FBE2-718B-8C22-F3BD-F914C13C9745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F9C57C5-0CC2-A562-3FD6-36E4D69B7C41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</a:t>
            </a:r>
            <a:r>
              <a:rPr lang="ru-RU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8</a:t>
            </a: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7264FE4A-4CEB-F3FE-4EF1-EE91300203B0}"/>
              </a:ext>
            </a:extLst>
          </p:cNvPr>
          <p:cNvSpPr/>
          <p:nvPr/>
        </p:nvSpPr>
        <p:spPr>
          <a:xfrm>
            <a:off x="475488" y="1108708"/>
            <a:ext cx="82113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600" b="1" kern="0" spc="400" dirty="0">
                <a:solidFill>
                  <a:srgbClr val="FF8A40"/>
                </a:solidFill>
                <a:latin typeface="Arial Black" pitchFamily="34" charset="0"/>
              </a:rPr>
              <a:t>Thank you!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059D05B-D79C-D45A-555D-F36729C21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960" y="1870368"/>
            <a:ext cx="2380408" cy="274278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B8C7DF-964B-2D3E-9B1F-6A9724DB2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77" y="1858462"/>
            <a:ext cx="2404217" cy="27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06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/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2</a:t>
            </a:r>
            <a:r>
              <a:rPr lang="ru-RU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9</a:t>
            </a: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—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40" y="1188720"/>
            <a:ext cx="80467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0" b="1" dirty="0">
                <a:solidFill>
                  <a:srgbClr val="FF8A4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?</a:t>
            </a:r>
            <a:endParaRPr lang="en-US" sz="16000" dirty="0"/>
          </a:p>
        </p:txBody>
      </p:sp>
      <p:sp>
        <p:nvSpPr>
          <p:cNvPr id="10" name="Text 8"/>
          <p:cNvSpPr/>
          <p:nvPr/>
        </p:nvSpPr>
        <p:spPr>
          <a:xfrm>
            <a:off x="548640" y="370332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kern="0" spc="500" dirty="0">
                <a:solidFill>
                  <a:srgbClr val="F0854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QUESTIONS · COMMENTS · DISAGREEMENTS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48640" y="416052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3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@yoprstcon · qqlan@ya.ru · yoprstcon.ru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66928" y="201168"/>
            <a:ext cx="6077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/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03 —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444137" y="1280159"/>
            <a:ext cx="3297065" cy="1540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0" b="1" dirty="0">
                <a:solidFill>
                  <a:srgbClr val="E5532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11000" dirty="0"/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DB4BBD02-B0B5-844B-2D37-7E19453DB7DE}"/>
              </a:ext>
            </a:extLst>
          </p:cNvPr>
          <p:cNvSpPr txBox="1">
            <a:spLocks/>
          </p:cNvSpPr>
          <p:nvPr/>
        </p:nvSpPr>
        <p:spPr>
          <a:xfrm>
            <a:off x="2194560" y="3254032"/>
            <a:ext cx="7545106" cy="8561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kern="0" spc="300" dirty="0">
                <a:solidFill>
                  <a:srgbClr val="FF8A40"/>
                </a:solidFill>
                <a:latin typeface="Arial Black" pitchFamily="34" charset="0"/>
              </a:rPr>
              <a:t>Why China at All?</a:t>
            </a:r>
            <a:endParaRPr lang="ru-RU" b="1" kern="0" spc="300" dirty="0">
              <a:solidFill>
                <a:srgbClr val="FF8A4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0CEB8-589D-9114-8EBB-1B9F5C6FD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937C8D7-24E1-0F88-81AE-60127C8D7CD8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D24D559-A413-43E5-4A87-D2BBC8E9C5A6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A302A82-A3C0-CE15-60C2-347669994EB0}"/>
              </a:ext>
            </a:extLst>
          </p:cNvPr>
          <p:cNvSpPr/>
          <p:nvPr/>
        </p:nvSpPr>
        <p:spPr>
          <a:xfrm>
            <a:off x="566928" y="201168"/>
            <a:ext cx="60853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83C240A-2065-C864-1DF8-8EF6A846E8DF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0774FDB-EC24-44E7-E544-1C01E5E88B8D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9706A71-C76C-D98C-A294-08A513BE3C01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A1C6C7A-8C97-9A5E-8673-8608361D0301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04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3140E22-E72A-C5B9-8845-E026708F0380}"/>
              </a:ext>
            </a:extLst>
          </p:cNvPr>
          <p:cNvSpPr/>
          <p:nvPr/>
        </p:nvSpPr>
        <p:spPr>
          <a:xfrm>
            <a:off x="548640" y="1188720"/>
            <a:ext cx="81316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The topic has been relevant for more than 10 years</a:t>
            </a: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D46064B-DE97-384B-E604-35DC2C35B530}"/>
              </a:ext>
            </a:extLst>
          </p:cNvPr>
          <p:cNvSpPr/>
          <p:nvPr/>
        </p:nvSpPr>
        <p:spPr>
          <a:xfrm>
            <a:off x="594360" y="1969453"/>
            <a:ext cx="533849" cy="228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2016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95111A-88B1-4E74-FC82-BD34001C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213916"/>
            <a:ext cx="3869578" cy="1505809"/>
          </a:xfrm>
          <a:prstGeom prst="roundRect">
            <a:avLst>
              <a:gd name="adj" fmla="val 1031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876E26-E95B-B66B-3E29-E4ADF7667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61" y="1981301"/>
            <a:ext cx="4065152" cy="1738423"/>
          </a:xfrm>
          <a:prstGeom prst="roundRect">
            <a:avLst>
              <a:gd name="adj" fmla="val 1031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BB0F5BE8-381C-AF8C-649E-49C075787DF8}"/>
              </a:ext>
            </a:extLst>
          </p:cNvPr>
          <p:cNvSpPr/>
          <p:nvPr/>
        </p:nvSpPr>
        <p:spPr>
          <a:xfrm>
            <a:off x="4741222" y="1741474"/>
            <a:ext cx="533849" cy="228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2021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604D1C-BA7A-3104-CBD2-5CDBABBC7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147" y="3845250"/>
            <a:ext cx="4496427" cy="724001"/>
          </a:xfrm>
          <a:prstGeom prst="roundRect">
            <a:avLst>
              <a:gd name="adj" fmla="val 1031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15" name="Текст 32">
            <a:extLst>
              <a:ext uri="{FF2B5EF4-FFF2-40B4-BE49-F238E27FC236}">
                <a16:creationId xmlns:a16="http://schemas.microsoft.com/office/drawing/2014/main" id="{2048543A-A771-E671-9D2B-960411FFE071}"/>
              </a:ext>
            </a:extLst>
          </p:cNvPr>
          <p:cNvSpPr txBox="1">
            <a:spLocks/>
          </p:cNvSpPr>
          <p:nvPr/>
        </p:nvSpPr>
        <p:spPr>
          <a:xfrm>
            <a:off x="1818167" y="4082600"/>
            <a:ext cx="53698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None/>
              <a:defRPr sz="1600">
                <a:latin typeface="+mj-lt"/>
              </a:defRPr>
            </a:lvl1pPr>
            <a:lvl2pPr marL="432000" indent="-2160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0000"/>
              <a:buFont typeface="TT Positive" panose="020B0003020000020203" pitchFamily="34" charset="0"/>
              <a:buChar char="−"/>
              <a:defRPr sz="1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3pPr>
            <a:lvl4pPr marL="1600200" marR="0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tabLst/>
              <a:defRPr sz="14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F08540"/>
                </a:solidFill>
                <a:latin typeface="Consolas" pitchFamily="34" charset="0"/>
              </a:rPr>
              <a:t>2025</a:t>
            </a:r>
            <a:endParaRPr lang="ru-RU" sz="1800" dirty="0">
              <a:solidFill>
                <a:srgbClr val="F08540"/>
              </a:solidFill>
              <a:latin typeface="Consola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8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670899-DD89-9003-5583-EF1EC550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3F8258B-D8E1-D432-A72D-16DCD23144AB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2629BDD-2AF7-C922-A3B4-065E1BDCDB15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76EBBA8-58DE-7ACD-B18E-8E000882990F}"/>
              </a:ext>
            </a:extLst>
          </p:cNvPr>
          <p:cNvSpPr/>
          <p:nvPr/>
        </p:nvSpPr>
        <p:spPr>
          <a:xfrm>
            <a:off x="566928" y="201168"/>
            <a:ext cx="6077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83C0C45-449B-54A4-14E1-891D62C704CD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E70DC56-4904-6353-104F-AD5F20F41DD0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B553371-C709-1C07-89CE-830F091BD105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6044CE0-64B0-D9DD-B23C-0A5F1B70A830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05 —</a:t>
            </a:r>
            <a:endParaRPr lang="en-US" sz="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E26E74A8-A15D-68CD-B6B7-7436AA4809A3}"/>
              </a:ext>
            </a:extLst>
          </p:cNvPr>
          <p:cNvSpPr/>
          <p:nvPr/>
        </p:nvSpPr>
        <p:spPr>
          <a:xfrm>
            <a:off x="548640" y="1188720"/>
            <a:ext cx="81316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kern="0" spc="400" dirty="0">
                <a:solidFill>
                  <a:srgbClr val="FF8A40"/>
                </a:solidFill>
                <a:latin typeface="Arial Black" pitchFamily="34" charset="0"/>
              </a:rPr>
              <a:t>A closed community for «our own» only</a:t>
            </a: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E800D47F-A785-E3B0-B973-4B4FC269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9" y="2105110"/>
            <a:ext cx="1664053" cy="1664053"/>
          </a:xfrm>
          <a:prstGeom prst="roundRect">
            <a:avLst>
              <a:gd name="adj" fmla="val 1031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849196D-6E21-2339-B51A-D2AFB0748F85}"/>
              </a:ext>
            </a:extLst>
          </p:cNvPr>
          <p:cNvSpPr txBox="1"/>
          <p:nvPr/>
        </p:nvSpPr>
        <p:spPr>
          <a:xfrm>
            <a:off x="475488" y="3881705"/>
            <a:ext cx="1964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G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reat </a:t>
            </a:r>
            <a:r>
              <a:rPr lang="ru-RU" dirty="0" err="1">
                <a:solidFill>
                  <a:srgbClr val="F08540"/>
                </a:solidFill>
                <a:latin typeface="Consolas" pitchFamily="34" charset="0"/>
              </a:rPr>
              <a:t>firewall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o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f </a:t>
            </a: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C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hina</a:t>
            </a:r>
          </a:p>
        </p:txBody>
      </p:sp>
      <p:pic>
        <p:nvPicPr>
          <p:cNvPr id="24" name="Picture 10" descr="Company atmosphere - Free arrows icons">
            <a:extLst>
              <a:ext uri="{FF2B5EF4-FFF2-40B4-BE49-F238E27FC236}">
                <a16:creationId xmlns:a16="http://schemas.microsoft.com/office/drawing/2014/main" id="{855E5770-2B59-313A-0970-6844771F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73" y="2085064"/>
            <a:ext cx="1664053" cy="1664053"/>
          </a:xfrm>
          <a:prstGeom prst="roundRect">
            <a:avLst>
              <a:gd name="adj" fmla="val 1031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pic>
        <p:nvPicPr>
          <p:cNvPr id="25" name="Picture 12" descr="Языковой барьер – Бесплатные иконки: коммуникации">
            <a:extLst>
              <a:ext uri="{FF2B5EF4-FFF2-40B4-BE49-F238E27FC236}">
                <a16:creationId xmlns:a16="http://schemas.microsoft.com/office/drawing/2014/main" id="{1377877C-B6EA-7032-C018-1A46FE5D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65" y="2105110"/>
            <a:ext cx="1664053" cy="1664053"/>
          </a:xfrm>
          <a:prstGeom prst="roundRect">
            <a:avLst>
              <a:gd name="adj" fmla="val 10319"/>
            </a:avLst>
          </a:prstGeom>
          <a:solidFill>
            <a:schemeClr val="tx1"/>
          </a:solidFill>
          <a:ln w="12700">
            <a:solidFill>
              <a:schemeClr val="accent3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ADA4AEE-60AE-7928-E6DB-9936456DACAC}"/>
              </a:ext>
            </a:extLst>
          </p:cNvPr>
          <p:cNvSpPr txBox="1"/>
          <p:nvPr/>
        </p:nvSpPr>
        <p:spPr>
          <a:xfrm>
            <a:off x="3259182" y="3875376"/>
            <a:ext cx="2710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Another society with different traditions</a:t>
            </a:r>
            <a:endParaRPr lang="ru-RU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FC0082-0D69-5FE5-5699-409AAE28885D}"/>
              </a:ext>
            </a:extLst>
          </p:cNvPr>
          <p:cNvSpPr txBox="1"/>
          <p:nvPr/>
        </p:nvSpPr>
        <p:spPr>
          <a:xfrm>
            <a:off x="6298652" y="3888034"/>
            <a:ext cx="2644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/>
            </a:lvl1pPr>
          </a:lstStyle>
          <a:p>
            <a:pPr algn="ctr"/>
            <a:r>
              <a:rPr lang="ru-RU" dirty="0" err="1">
                <a:solidFill>
                  <a:srgbClr val="F08540"/>
                </a:solidFill>
                <a:latin typeface="Consolas" pitchFamily="34" charset="0"/>
              </a:rPr>
              <a:t>Many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ru-RU" dirty="0" err="1">
                <a:solidFill>
                  <a:srgbClr val="F08540"/>
                </a:solidFill>
                <a:latin typeface="Consolas" pitchFamily="34" charset="0"/>
              </a:rPr>
              <a:t>Chinese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ru-RU" dirty="0" err="1">
                <a:solidFill>
                  <a:srgbClr val="F08540"/>
                </a:solidFill>
                <a:latin typeface="Consolas" pitchFamily="34" charset="0"/>
              </a:rPr>
              <a:t>people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ru-RU" dirty="0" err="1">
                <a:solidFill>
                  <a:srgbClr val="F08540"/>
                </a:solidFill>
                <a:latin typeface="Consolas" pitchFamily="34" charset="0"/>
              </a:rPr>
              <a:t>do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ru-RU" dirty="0" err="1">
                <a:solidFill>
                  <a:srgbClr val="F08540"/>
                </a:solidFill>
                <a:latin typeface="Consolas" pitchFamily="34" charset="0"/>
              </a:rPr>
              <a:t>not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 </a:t>
            </a:r>
            <a:r>
              <a:rPr lang="ru-RU" dirty="0" err="1">
                <a:solidFill>
                  <a:srgbClr val="F08540"/>
                </a:solidFill>
                <a:latin typeface="Consolas" pitchFamily="34" charset="0"/>
              </a:rPr>
              <a:t>know</a:t>
            </a:r>
            <a:r>
              <a:rPr lang="ru-RU" dirty="0">
                <a:solidFill>
                  <a:srgbClr val="F08540"/>
                </a:solidFill>
                <a:latin typeface="Consolas" pitchFamily="34" charset="0"/>
              </a:rPr>
              <a:t> English</a:t>
            </a:r>
          </a:p>
        </p:txBody>
      </p:sp>
    </p:spTree>
    <p:extLst>
      <p:ext uri="{BB962C8B-B14F-4D97-AF65-F5344CB8AC3E}">
        <p14:creationId xmlns:p14="http://schemas.microsoft.com/office/powerpoint/2010/main" val="316542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F616C0-4C2E-48C0-B0BA-8162F9E79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383A081-C8B0-D61F-2111-A90694B0D85D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BFE43A3-8D77-46AE-42DF-EF9D5AB3B83E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00CFE23-747F-627E-A684-10FEB7096C69}"/>
              </a:ext>
            </a:extLst>
          </p:cNvPr>
          <p:cNvSpPr/>
          <p:nvPr/>
        </p:nvSpPr>
        <p:spPr>
          <a:xfrm>
            <a:off x="566928" y="201168"/>
            <a:ext cx="607771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751C7E2-85A9-F662-C78B-CDA39049B7FC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55B4847-94DC-9F5C-23D2-C8261C91B49E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31E7676-13AE-C4BB-B32E-DBA80BC2C2CD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5029665-EDDF-278B-ADB8-87888B72CB22}"/>
              </a:ext>
            </a:extLst>
          </p:cNvPr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06 —</a:t>
            </a:r>
            <a:endParaRPr lang="en-US" sz="8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0D8C129D-112A-5FC2-EA3A-704EEA365659}"/>
              </a:ext>
            </a:extLst>
          </p:cNvPr>
          <p:cNvSpPr/>
          <p:nvPr/>
        </p:nvSpPr>
        <p:spPr>
          <a:xfrm>
            <a:off x="444137" y="1280159"/>
            <a:ext cx="3297065" cy="1540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0" b="1" dirty="0">
                <a:solidFill>
                  <a:srgbClr val="E5532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11000" dirty="0"/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4216F0F7-2A2B-48A8-044C-23EE26D5B096}"/>
              </a:ext>
            </a:extLst>
          </p:cNvPr>
          <p:cNvSpPr txBox="1">
            <a:spLocks/>
          </p:cNvSpPr>
          <p:nvPr/>
        </p:nvSpPr>
        <p:spPr>
          <a:xfrm>
            <a:off x="2194560" y="3080981"/>
            <a:ext cx="7545106" cy="8561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kern="0" spc="300" dirty="0">
                <a:solidFill>
                  <a:srgbClr val="FF8A40"/>
                </a:solidFill>
                <a:latin typeface="Arial Black" pitchFamily="34" charset="0"/>
              </a:rPr>
              <a:t>Becoming of the Chinese Dark Web</a:t>
            </a:r>
            <a:endParaRPr lang="ru-RU" b="1" kern="0" spc="300" dirty="0">
              <a:solidFill>
                <a:srgbClr val="FF8A4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8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08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66928" y="201168"/>
            <a:ext cx="609358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/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07—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922684" y="1264443"/>
            <a:ext cx="0" cy="12461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E3A31261-19DC-B69E-9304-CE8EA0BCDAEE}"/>
              </a:ext>
            </a:extLst>
          </p:cNvPr>
          <p:cNvSpPr/>
          <p:nvPr/>
        </p:nvSpPr>
        <p:spPr>
          <a:xfrm>
            <a:off x="475489" y="2510633"/>
            <a:ext cx="8211311" cy="431073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B055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Positive Ext DemiBold" panose="020B0003020000020203" pitchFamily="34" charset="0"/>
              <a:ea typeface="+mn-ea"/>
              <a:cs typeface="+mn-cs"/>
            </a:endParaRPr>
          </a:p>
        </p:txBody>
      </p:sp>
      <p:graphicFrame>
        <p:nvGraphicFramePr>
          <p:cNvPr id="30" name="Таблица 16">
            <a:extLst>
              <a:ext uri="{FF2B5EF4-FFF2-40B4-BE49-F238E27FC236}">
                <a16:creationId xmlns:a16="http://schemas.microsoft.com/office/drawing/2014/main" id="{34D5B781-7C6D-9EEF-4EA5-CB987BA50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32986"/>
              </p:ext>
            </p:extLst>
          </p:nvPr>
        </p:nvGraphicFramePr>
        <p:xfrm>
          <a:off x="189412" y="2464150"/>
          <a:ext cx="86345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091">
                  <a:extLst>
                    <a:ext uri="{9D8B030D-6E8A-4147-A177-3AD203B41FA5}">
                      <a16:colId xmlns:a16="http://schemas.microsoft.com/office/drawing/2014/main" val="1582919929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3079615710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324808272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2755020239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2941142617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2018544024"/>
                    </a:ext>
                  </a:extLst>
                </a:gridCol>
              </a:tblGrid>
              <a:tr h="4501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1998</a:t>
                      </a:r>
                      <a:endParaRPr lang="ru-RU" sz="1400" kern="1200" dirty="0">
                        <a:solidFill>
                          <a:srgbClr val="E5532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2000</a:t>
                      </a:r>
                      <a:endParaRPr lang="ru-RU" sz="1400" kern="1200" dirty="0">
                        <a:solidFill>
                          <a:srgbClr val="E5532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2004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33989"/>
                  </a:ext>
                </a:extLst>
              </a:tr>
            </a:tbl>
          </a:graphicData>
        </a:graphic>
      </p:graphicFrame>
      <p:sp>
        <p:nvSpPr>
          <p:cNvPr id="31" name="Shape 10">
            <a:extLst>
              <a:ext uri="{FF2B5EF4-FFF2-40B4-BE49-F238E27FC236}">
                <a16:creationId xmlns:a16="http://schemas.microsoft.com/office/drawing/2014/main" id="{228089E9-17E2-FBB6-05A4-9A20C84F8997}"/>
              </a:ext>
            </a:extLst>
          </p:cNvPr>
          <p:cNvSpPr/>
          <p:nvPr/>
        </p:nvSpPr>
        <p:spPr>
          <a:xfrm>
            <a:off x="3789073" y="1602581"/>
            <a:ext cx="0" cy="90805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2" name="Shape 10">
            <a:extLst>
              <a:ext uri="{FF2B5EF4-FFF2-40B4-BE49-F238E27FC236}">
                <a16:creationId xmlns:a16="http://schemas.microsoft.com/office/drawing/2014/main" id="{2D09AF82-AB9C-2FEC-CC99-A04F4CAC2261}"/>
              </a:ext>
            </a:extLst>
          </p:cNvPr>
          <p:cNvSpPr/>
          <p:nvPr/>
        </p:nvSpPr>
        <p:spPr>
          <a:xfrm flipH="1">
            <a:off x="6660514" y="777240"/>
            <a:ext cx="10787" cy="17333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3" name="Текст 84">
            <a:extLst>
              <a:ext uri="{FF2B5EF4-FFF2-40B4-BE49-F238E27FC236}">
                <a16:creationId xmlns:a16="http://schemas.microsoft.com/office/drawing/2014/main" id="{67C2DEF0-ED01-A488-6B66-EA0B9E91DC54}"/>
              </a:ext>
            </a:extLst>
          </p:cNvPr>
          <p:cNvSpPr txBox="1">
            <a:spLocks/>
          </p:cNvSpPr>
          <p:nvPr/>
        </p:nvSpPr>
        <p:spPr>
          <a:xfrm>
            <a:off x="1042970" y="1238981"/>
            <a:ext cx="2525032" cy="128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First Chinese hacker groups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Honker Union </a:t>
            </a:r>
            <a:r>
              <a:rPr lang="ru-RU" sz="1400" dirty="0">
                <a:solidFill>
                  <a:srgbClr val="F08540"/>
                </a:solidFill>
                <a:latin typeface="Consolas" pitchFamily="34" charset="0"/>
              </a:rPr>
              <a:t>(</a:t>
            </a:r>
            <a:r>
              <a:rPr lang="ja-JP" altLang="en-US" sz="1400" dirty="0">
                <a:solidFill>
                  <a:srgbClr val="F08540"/>
                </a:solidFill>
                <a:latin typeface="Consolas" pitchFamily="34" charset="0"/>
              </a:rPr>
              <a:t>红客联盟</a:t>
            </a:r>
            <a:r>
              <a:rPr lang="ru-RU" altLang="ja-JP" sz="1400" dirty="0">
                <a:solidFill>
                  <a:srgbClr val="F08540"/>
                </a:solidFill>
                <a:latin typeface="Consolas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Wicked Rose (</a:t>
            </a:r>
            <a:r>
              <a:rPr lang="ja-JP" altLang="en-US" sz="1400" dirty="0">
                <a:solidFill>
                  <a:srgbClr val="F08540"/>
                </a:solidFill>
                <a:latin typeface="Consolas" pitchFamily="34" charset="0"/>
              </a:rPr>
              <a:t>玫瑰</a:t>
            </a:r>
            <a:r>
              <a:rPr lang="en-US" altLang="ja-JP" sz="1400" dirty="0">
                <a:solidFill>
                  <a:srgbClr val="F08540"/>
                </a:solidFill>
                <a:latin typeface="Consolas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China Eagle (</a:t>
            </a:r>
            <a:r>
              <a:rPr lang="ja-JP" altLang="en-US" sz="1400" dirty="0">
                <a:solidFill>
                  <a:srgbClr val="F08540"/>
                </a:solidFill>
                <a:latin typeface="Consolas" pitchFamily="34" charset="0"/>
              </a:rPr>
              <a:t>中国鹰</a:t>
            </a:r>
            <a:r>
              <a:rPr lang="en-US" altLang="ja-JP" sz="1400" dirty="0">
                <a:solidFill>
                  <a:srgbClr val="F08540"/>
                </a:solidFill>
                <a:latin typeface="Consolas" pitchFamily="34" charset="0"/>
              </a:rPr>
              <a:t>)</a:t>
            </a:r>
            <a:endParaRPr lang="ru-RU" altLang="ja-JP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34" name="Текст 84">
            <a:extLst>
              <a:ext uri="{FF2B5EF4-FFF2-40B4-BE49-F238E27FC236}">
                <a16:creationId xmlns:a16="http://schemas.microsoft.com/office/drawing/2014/main" id="{9482B2DE-6D44-05A4-4E7B-CF2935C6CCB8}"/>
              </a:ext>
            </a:extLst>
          </p:cNvPr>
          <p:cNvSpPr txBox="1">
            <a:spLocks/>
          </p:cNvSpPr>
          <p:nvPr/>
        </p:nvSpPr>
        <p:spPr>
          <a:xfrm>
            <a:off x="3889248" y="1556209"/>
            <a:ext cx="2250791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Great Firewall of China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Launch of the Golden Shield Project</a:t>
            </a:r>
            <a:endParaRPr lang="ru-RU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35" name="Текст 84">
            <a:extLst>
              <a:ext uri="{FF2B5EF4-FFF2-40B4-BE49-F238E27FC236}">
                <a16:creationId xmlns:a16="http://schemas.microsoft.com/office/drawing/2014/main" id="{E260F2E6-7B35-C2E3-D7B8-20499779954E}"/>
              </a:ext>
            </a:extLst>
          </p:cNvPr>
          <p:cNvSpPr txBox="1">
            <a:spLocks/>
          </p:cNvSpPr>
          <p:nvPr/>
        </p:nvSpPr>
        <p:spPr>
          <a:xfrm>
            <a:off x="6765998" y="746962"/>
            <a:ext cx="2168495" cy="1711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Development of hacker forums and communities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The emergence of hacker-for-hire offers, sales of exploits, remote access tools, </a:t>
            </a:r>
            <a:r>
              <a:rPr lang="en-US" sz="1400" dirty="0" err="1">
                <a:solidFill>
                  <a:srgbClr val="F08540"/>
                </a:solidFill>
                <a:latin typeface="Consolas" pitchFamily="34" charset="0"/>
              </a:rPr>
              <a:t>etc</a:t>
            </a:r>
            <a:endParaRPr lang="ru-RU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36" name="Shape 10">
            <a:extLst>
              <a:ext uri="{FF2B5EF4-FFF2-40B4-BE49-F238E27FC236}">
                <a16:creationId xmlns:a16="http://schemas.microsoft.com/office/drawing/2014/main" id="{72371159-F9B8-1ACD-9D4C-A193C3984541}"/>
              </a:ext>
            </a:extLst>
          </p:cNvPr>
          <p:cNvSpPr/>
          <p:nvPr/>
        </p:nvSpPr>
        <p:spPr>
          <a:xfrm>
            <a:off x="2352068" y="2941706"/>
            <a:ext cx="10149" cy="155424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7" name="Shape 10">
            <a:extLst>
              <a:ext uri="{FF2B5EF4-FFF2-40B4-BE49-F238E27FC236}">
                <a16:creationId xmlns:a16="http://schemas.microsoft.com/office/drawing/2014/main" id="{0495073D-AB71-31C4-871E-E0B0F428390A}"/>
              </a:ext>
            </a:extLst>
          </p:cNvPr>
          <p:cNvSpPr/>
          <p:nvPr/>
        </p:nvSpPr>
        <p:spPr>
          <a:xfrm>
            <a:off x="5232429" y="2941706"/>
            <a:ext cx="0" cy="13421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8" name="Shape 10">
            <a:extLst>
              <a:ext uri="{FF2B5EF4-FFF2-40B4-BE49-F238E27FC236}">
                <a16:creationId xmlns:a16="http://schemas.microsoft.com/office/drawing/2014/main" id="{3EDB9278-3FC7-8038-609F-75AEA7CEE358}"/>
              </a:ext>
            </a:extLst>
          </p:cNvPr>
          <p:cNvSpPr/>
          <p:nvPr/>
        </p:nvSpPr>
        <p:spPr>
          <a:xfrm>
            <a:off x="8102629" y="2941706"/>
            <a:ext cx="0" cy="134216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9" name="Текст 84">
            <a:extLst>
              <a:ext uri="{FF2B5EF4-FFF2-40B4-BE49-F238E27FC236}">
                <a16:creationId xmlns:a16="http://schemas.microsoft.com/office/drawing/2014/main" id="{95E205A5-4286-D9F8-557C-291996B45A34}"/>
              </a:ext>
            </a:extLst>
          </p:cNvPr>
          <p:cNvSpPr txBox="1">
            <a:spLocks/>
          </p:cNvSpPr>
          <p:nvPr/>
        </p:nvSpPr>
        <p:spPr>
          <a:xfrm>
            <a:off x="521305" y="3006308"/>
            <a:ext cx="1718974" cy="1489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First Chinese hacking forums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The most popular was the hacker forum of the Honker Union group</a:t>
            </a:r>
            <a:endParaRPr lang="ru-RU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40" name="Текст 84">
            <a:extLst>
              <a:ext uri="{FF2B5EF4-FFF2-40B4-BE49-F238E27FC236}">
                <a16:creationId xmlns:a16="http://schemas.microsoft.com/office/drawing/2014/main" id="{5A980B23-D681-882F-38E3-23AC93EC05BB}"/>
              </a:ext>
            </a:extLst>
          </p:cNvPr>
          <p:cNvSpPr txBox="1">
            <a:spLocks/>
          </p:cNvSpPr>
          <p:nvPr/>
        </p:nvSpPr>
        <p:spPr>
          <a:xfrm>
            <a:off x="2657857" y="3012442"/>
            <a:ext cx="2462783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Collapse/Disappearance of the first groups and forums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The first groups ceased their activities and closed their forums</a:t>
            </a:r>
            <a:endParaRPr lang="ru-RU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41" name="Текст 84">
            <a:extLst>
              <a:ext uri="{FF2B5EF4-FFF2-40B4-BE49-F238E27FC236}">
                <a16:creationId xmlns:a16="http://schemas.microsoft.com/office/drawing/2014/main" id="{EF7D4B5A-721F-B797-22D7-07FDE2C07620}"/>
              </a:ext>
            </a:extLst>
          </p:cNvPr>
          <p:cNvSpPr txBox="1">
            <a:spLocks/>
          </p:cNvSpPr>
          <p:nvPr/>
        </p:nvSpPr>
        <p:spPr>
          <a:xfrm>
            <a:off x="5746751" y="3029327"/>
            <a:ext cx="2244088" cy="1295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Start of active arrests of hackers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Chinese cyber police infiltrated the hacker group Shadow (</a:t>
            </a:r>
            <a:r>
              <a:rPr lang="ja-JP" altLang="en-US" sz="1400" dirty="0">
                <a:solidFill>
                  <a:srgbClr val="F08540"/>
                </a:solidFill>
                <a:latin typeface="Consolas" pitchFamily="34" charset="0"/>
              </a:rPr>
              <a:t>阴影</a:t>
            </a:r>
            <a:r>
              <a:rPr lang="en-US" altLang="ja-JP" sz="1400" dirty="0">
                <a:solidFill>
                  <a:srgbClr val="F08540"/>
                </a:solidFill>
                <a:latin typeface="Consolas" pitchFamily="34" charset="0"/>
              </a:rPr>
              <a:t>) </a:t>
            </a: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via forums and chats</a:t>
            </a:r>
            <a:endParaRPr lang="ru-RU" sz="1400" dirty="0">
              <a:solidFill>
                <a:srgbClr val="F08540"/>
              </a:solidFill>
              <a:latin typeface="Consola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C1A2F-60E5-80BD-0704-5966FEA48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7DC7020-A0D6-0ED1-CC84-C431CF458A48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C5EF176-05D8-36C1-8457-E70B66117AEF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1D60858-5985-F17D-092E-4A85944ABAF0}"/>
              </a:ext>
            </a:extLst>
          </p:cNvPr>
          <p:cNvSpPr/>
          <p:nvPr/>
        </p:nvSpPr>
        <p:spPr>
          <a:xfrm>
            <a:off x="566927" y="201168"/>
            <a:ext cx="609358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6509C18-EF67-5C63-CE8F-B81296CD226B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79C4BE9-7031-18B8-94DA-33F12942A62F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AEF5EFE-4FA5-E0FA-43C6-6C0682446DC6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551FADA4-4BCC-00F7-D285-C2E91BD68D04}"/>
              </a:ext>
            </a:extLst>
          </p:cNvPr>
          <p:cNvSpPr/>
          <p:nvPr/>
        </p:nvSpPr>
        <p:spPr>
          <a:xfrm>
            <a:off x="365760" y="77724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08 —</a:t>
            </a:r>
            <a:endParaRPr lang="en-US" sz="800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01457E76-CC22-72D7-39AB-C08AFE73309B}"/>
              </a:ext>
            </a:extLst>
          </p:cNvPr>
          <p:cNvSpPr/>
          <p:nvPr/>
        </p:nvSpPr>
        <p:spPr>
          <a:xfrm>
            <a:off x="922684" y="1221105"/>
            <a:ext cx="0" cy="128952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E9662AED-95FB-0052-8EDE-F8085CC630E1}"/>
              </a:ext>
            </a:extLst>
          </p:cNvPr>
          <p:cNvSpPr/>
          <p:nvPr/>
        </p:nvSpPr>
        <p:spPr>
          <a:xfrm>
            <a:off x="475489" y="2510633"/>
            <a:ext cx="8211311" cy="431073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B055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Positive Ext DemiBold" panose="020B0003020000020203" pitchFamily="34" charset="0"/>
              <a:ea typeface="+mn-ea"/>
              <a:cs typeface="+mn-cs"/>
            </a:endParaRPr>
          </a:p>
        </p:txBody>
      </p:sp>
      <p:graphicFrame>
        <p:nvGraphicFramePr>
          <p:cNvPr id="30" name="Таблица 16">
            <a:extLst>
              <a:ext uri="{FF2B5EF4-FFF2-40B4-BE49-F238E27FC236}">
                <a16:creationId xmlns:a16="http://schemas.microsoft.com/office/drawing/2014/main" id="{C7DC0771-6D04-543E-FC7F-B911B1360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09708"/>
              </p:ext>
            </p:extLst>
          </p:nvPr>
        </p:nvGraphicFramePr>
        <p:xfrm>
          <a:off x="189412" y="2464150"/>
          <a:ext cx="863454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091">
                  <a:extLst>
                    <a:ext uri="{9D8B030D-6E8A-4147-A177-3AD203B41FA5}">
                      <a16:colId xmlns:a16="http://schemas.microsoft.com/office/drawing/2014/main" val="1582919929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3079615710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324808272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2755020239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2941142617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2018544024"/>
                    </a:ext>
                  </a:extLst>
                </a:gridCol>
              </a:tblGrid>
              <a:tr h="4501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2008</a:t>
                      </a:r>
                      <a:endParaRPr lang="ru-RU" sz="1400" kern="1200" dirty="0">
                        <a:solidFill>
                          <a:srgbClr val="E5532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2011</a:t>
                      </a:r>
                      <a:b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ru-RU" sz="1400" kern="1200" dirty="0">
                        <a:solidFill>
                          <a:srgbClr val="E5532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2013</a:t>
                      </a:r>
                      <a:b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2019</a:t>
                      </a:r>
                      <a:endParaRPr lang="ru-RU" sz="1400" kern="1200" dirty="0">
                        <a:solidFill>
                          <a:srgbClr val="E5532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May</a:t>
                      </a:r>
                      <a:b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ru-RU" sz="1400" kern="1200" dirty="0">
                        <a:solidFill>
                          <a:srgbClr val="E5532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2020</a:t>
                      </a:r>
                      <a:b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400" kern="1200" dirty="0">
                        <a:solidFill>
                          <a:srgbClr val="E5532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2023</a:t>
                      </a:r>
                      <a:b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rgbClr val="E55320"/>
                          </a:solidFill>
                          <a:latin typeface="Consolas" pitchFamily="34" charset="0"/>
                          <a:ea typeface="+mn-ea"/>
                          <a:cs typeface="+mn-cs"/>
                        </a:rPr>
                        <a:t>2026</a:t>
                      </a:r>
                      <a:endParaRPr lang="ru-RU" sz="1400" kern="1200" dirty="0">
                        <a:solidFill>
                          <a:srgbClr val="E55320"/>
                        </a:solidFill>
                        <a:latin typeface="Consola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33989"/>
                  </a:ext>
                </a:extLst>
              </a:tr>
            </a:tbl>
          </a:graphicData>
        </a:graphic>
      </p:graphicFrame>
      <p:sp>
        <p:nvSpPr>
          <p:cNvPr id="31" name="Shape 10">
            <a:extLst>
              <a:ext uri="{FF2B5EF4-FFF2-40B4-BE49-F238E27FC236}">
                <a16:creationId xmlns:a16="http://schemas.microsoft.com/office/drawing/2014/main" id="{B2E4C47A-3E1F-B404-42D2-3042693BB8B4}"/>
              </a:ext>
            </a:extLst>
          </p:cNvPr>
          <p:cNvSpPr/>
          <p:nvPr/>
        </p:nvSpPr>
        <p:spPr>
          <a:xfrm>
            <a:off x="3789073" y="803910"/>
            <a:ext cx="0" cy="170672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2" name="Shape 10">
            <a:extLst>
              <a:ext uri="{FF2B5EF4-FFF2-40B4-BE49-F238E27FC236}">
                <a16:creationId xmlns:a16="http://schemas.microsoft.com/office/drawing/2014/main" id="{2BA42D60-5EFA-7A7E-A9F4-C41A62B52980}"/>
              </a:ext>
            </a:extLst>
          </p:cNvPr>
          <p:cNvSpPr/>
          <p:nvPr/>
        </p:nvSpPr>
        <p:spPr>
          <a:xfrm flipH="1">
            <a:off x="6660515" y="647362"/>
            <a:ext cx="10801" cy="18632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3" name="Текст 84">
            <a:extLst>
              <a:ext uri="{FF2B5EF4-FFF2-40B4-BE49-F238E27FC236}">
                <a16:creationId xmlns:a16="http://schemas.microsoft.com/office/drawing/2014/main" id="{C5E4A9EB-3779-B78B-B42F-24625C30587D}"/>
              </a:ext>
            </a:extLst>
          </p:cNvPr>
          <p:cNvSpPr txBox="1">
            <a:spLocks/>
          </p:cNvSpPr>
          <p:nvPr/>
        </p:nvSpPr>
        <p:spPr>
          <a:xfrm>
            <a:off x="1041308" y="1191216"/>
            <a:ext cx="2578179" cy="126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Forum transformation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Gradual transition of illicit forums to closed, paid platforms and private chats; shift from illegal to educational content</a:t>
            </a:r>
            <a:endParaRPr lang="ru-RU" altLang="ja-JP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34" name="Текст 84">
            <a:extLst>
              <a:ext uri="{FF2B5EF4-FFF2-40B4-BE49-F238E27FC236}">
                <a16:creationId xmlns:a16="http://schemas.microsoft.com/office/drawing/2014/main" id="{40ECCCE1-D9A7-AFCA-20BA-0634B22BE707}"/>
              </a:ext>
            </a:extLst>
          </p:cNvPr>
          <p:cNvSpPr txBox="1">
            <a:spLocks/>
          </p:cNvSpPr>
          <p:nvPr/>
        </p:nvSpPr>
        <p:spPr>
          <a:xfrm>
            <a:off x="3889249" y="766484"/>
            <a:ext cx="2684862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Rise of China’s dark web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Emergence of Chinese-forums and marketplaces on Tor: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Dark Web Chinese Forum</a:t>
            </a:r>
            <a:br>
              <a:rPr lang="en-US" sz="1400" dirty="0">
                <a:solidFill>
                  <a:srgbClr val="F08540"/>
                </a:solidFill>
                <a:latin typeface="Consolas" pitchFamily="34" charset="0"/>
              </a:rPr>
            </a:b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(</a:t>
            </a:r>
            <a:r>
              <a:rPr lang="zh-CN" altLang="en-US" sz="1400" dirty="0">
                <a:solidFill>
                  <a:srgbClr val="F08540"/>
                </a:solidFill>
                <a:latin typeface="Consolas" pitchFamily="34" charset="0"/>
              </a:rPr>
              <a:t>暗网中文论坛</a:t>
            </a:r>
            <a:r>
              <a:rPr lang="en-US" altLang="zh-CN" sz="1400" dirty="0">
                <a:solidFill>
                  <a:srgbClr val="F08540"/>
                </a:solidFill>
                <a:latin typeface="Consolas" pitchFamily="34" charset="0"/>
              </a:rPr>
              <a:t>)</a:t>
            </a:r>
            <a:endParaRPr lang="ru-RU" altLang="zh-CN" sz="1400" dirty="0">
              <a:solidFill>
                <a:srgbClr val="F08540"/>
              </a:solidFill>
              <a:latin typeface="Consola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Alibaba Market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UCEM</a:t>
            </a:r>
            <a:r>
              <a:rPr lang="ru-RU" sz="1400" dirty="0">
                <a:solidFill>
                  <a:srgbClr val="F08540"/>
                </a:solidFill>
                <a:latin typeface="Consolas" pitchFamily="34" charset="0"/>
              </a:rPr>
              <a:t> (</a:t>
            </a:r>
            <a:r>
              <a:rPr lang="zh-CN" altLang="en-US" sz="1400" dirty="0">
                <a:solidFill>
                  <a:srgbClr val="F08540"/>
                </a:solidFill>
                <a:latin typeface="Consolas" pitchFamily="34" charset="0"/>
              </a:rPr>
              <a:t>联合中文担保交 易市场</a:t>
            </a:r>
            <a:r>
              <a:rPr lang="en-US" altLang="zh-CN" sz="1400" dirty="0">
                <a:solidFill>
                  <a:srgbClr val="F08540"/>
                </a:solidFill>
                <a:latin typeface="Consolas" pitchFamily="34" charset="0"/>
              </a:rPr>
              <a:t>)</a:t>
            </a:r>
            <a:endParaRPr lang="ru-RU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35" name="Текст 84">
            <a:extLst>
              <a:ext uri="{FF2B5EF4-FFF2-40B4-BE49-F238E27FC236}">
                <a16:creationId xmlns:a16="http://schemas.microsoft.com/office/drawing/2014/main" id="{BEE069EE-9F12-2D1C-F5D9-64B6E2939EA5}"/>
              </a:ext>
            </a:extLst>
          </p:cNvPr>
          <p:cNvSpPr txBox="1">
            <a:spLocks/>
          </p:cNvSpPr>
          <p:nvPr/>
        </p:nvSpPr>
        <p:spPr>
          <a:xfrm>
            <a:off x="6757720" y="614740"/>
            <a:ext cx="1878302" cy="1892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rgbClr val="F08540"/>
                </a:solidFill>
                <a:latin typeface="Consolas" pitchFamily="34" charset="0"/>
              </a:rPr>
              <a:t>85% of dark forums closed</a:t>
            </a:r>
            <a:endParaRPr lang="ru-RU" dirty="0">
              <a:solidFill>
                <a:srgbClr val="F08540"/>
              </a:solidFill>
              <a:latin typeface="Consola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Alibaba Market</a:t>
            </a:r>
            <a:br>
              <a:rPr lang="en-US" sz="1400" dirty="0">
                <a:solidFill>
                  <a:srgbClr val="F08540"/>
                </a:solidFill>
                <a:latin typeface="Consolas" pitchFamily="34" charset="0"/>
              </a:rPr>
            </a:b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UCEM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Tea Horse Road Market (</a:t>
            </a:r>
            <a:r>
              <a:rPr lang="ja-JP" altLang="en-US" sz="1400" dirty="0">
                <a:solidFill>
                  <a:srgbClr val="F08540"/>
                </a:solidFill>
                <a:latin typeface="Consolas" pitchFamily="34" charset="0"/>
              </a:rPr>
              <a:t>茶马古道</a:t>
            </a:r>
            <a:r>
              <a:rPr lang="en-US" altLang="ja-JP" sz="1400" dirty="0">
                <a:solidFill>
                  <a:srgbClr val="F08540"/>
                </a:solidFill>
                <a:latin typeface="Consolas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>
                <a:solidFill>
                  <a:srgbClr val="F08540"/>
                </a:solidFill>
                <a:latin typeface="Consolas" pitchFamily="34" charset="0"/>
              </a:rPr>
              <a:t>Loulan</a:t>
            </a: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 City Market (</a:t>
            </a:r>
            <a:r>
              <a:rPr lang="ja-JP" altLang="en-US" sz="1400" dirty="0">
                <a:solidFill>
                  <a:srgbClr val="F08540"/>
                </a:solidFill>
                <a:latin typeface="Consolas" pitchFamily="34" charset="0"/>
              </a:rPr>
              <a:t>楼兰城</a:t>
            </a:r>
            <a:r>
              <a:rPr lang="en-US" altLang="ja-JP" sz="1400" dirty="0">
                <a:solidFill>
                  <a:srgbClr val="F08540"/>
                </a:solidFill>
                <a:latin typeface="Consolas" pitchFamily="34" charset="0"/>
              </a:rPr>
              <a:t>)</a:t>
            </a:r>
            <a:endParaRPr lang="en-US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36" name="Shape 10">
            <a:extLst>
              <a:ext uri="{FF2B5EF4-FFF2-40B4-BE49-F238E27FC236}">
                <a16:creationId xmlns:a16="http://schemas.microsoft.com/office/drawing/2014/main" id="{06826AD6-51E5-8021-532A-054F36259825}"/>
              </a:ext>
            </a:extLst>
          </p:cNvPr>
          <p:cNvSpPr/>
          <p:nvPr/>
        </p:nvSpPr>
        <p:spPr>
          <a:xfrm flipH="1">
            <a:off x="2352068" y="2941706"/>
            <a:ext cx="1" cy="11349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7" name="Shape 10">
            <a:extLst>
              <a:ext uri="{FF2B5EF4-FFF2-40B4-BE49-F238E27FC236}">
                <a16:creationId xmlns:a16="http://schemas.microsoft.com/office/drawing/2014/main" id="{E4CB8E29-2E3D-B803-0E13-6DE3515C983D}"/>
              </a:ext>
            </a:extLst>
          </p:cNvPr>
          <p:cNvSpPr/>
          <p:nvPr/>
        </p:nvSpPr>
        <p:spPr>
          <a:xfrm>
            <a:off x="5232429" y="2941705"/>
            <a:ext cx="0" cy="15413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8" name="Shape 10">
            <a:extLst>
              <a:ext uri="{FF2B5EF4-FFF2-40B4-BE49-F238E27FC236}">
                <a16:creationId xmlns:a16="http://schemas.microsoft.com/office/drawing/2014/main" id="{ACE00A7C-0FC4-41FF-5CE4-20751422CF67}"/>
              </a:ext>
            </a:extLst>
          </p:cNvPr>
          <p:cNvSpPr/>
          <p:nvPr/>
        </p:nvSpPr>
        <p:spPr>
          <a:xfrm flipH="1">
            <a:off x="8102627" y="2941707"/>
            <a:ext cx="2" cy="63969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sp>
      <p:sp>
        <p:nvSpPr>
          <p:cNvPr id="39" name="Текст 84">
            <a:extLst>
              <a:ext uri="{FF2B5EF4-FFF2-40B4-BE49-F238E27FC236}">
                <a16:creationId xmlns:a16="http://schemas.microsoft.com/office/drawing/2014/main" id="{905C107A-50D6-D93A-CA85-088158043A59}"/>
              </a:ext>
            </a:extLst>
          </p:cNvPr>
          <p:cNvSpPr txBox="1">
            <a:spLocks/>
          </p:cNvSpPr>
          <p:nvPr/>
        </p:nvSpPr>
        <p:spPr>
          <a:xfrm>
            <a:off x="521305" y="3029327"/>
            <a:ext cx="1718974" cy="107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Silk Road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Popularization of Tor sites and payments in Bitcoin</a:t>
            </a:r>
            <a:endParaRPr lang="ru-RU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40" name="Текст 84">
            <a:extLst>
              <a:ext uri="{FF2B5EF4-FFF2-40B4-BE49-F238E27FC236}">
                <a16:creationId xmlns:a16="http://schemas.microsoft.com/office/drawing/2014/main" id="{A96852A6-DDE7-E4B5-C1B3-BB8E6A94AF0F}"/>
              </a:ext>
            </a:extLst>
          </p:cNvPr>
          <p:cNvSpPr txBox="1">
            <a:spLocks/>
          </p:cNvSpPr>
          <p:nvPr/>
        </p:nvSpPr>
        <p:spPr>
          <a:xfrm>
            <a:off x="2657857" y="3012442"/>
            <a:ext cx="2462783" cy="151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b="1" dirty="0">
                <a:solidFill>
                  <a:srgbClr val="F08540"/>
                </a:solidFill>
                <a:latin typeface="Consolas" pitchFamily="34" charset="0"/>
              </a:rPr>
              <a:t>The first Chinese dark web platform shut down by police</a:t>
            </a:r>
            <a:endParaRPr lang="ru-RU" b="1" dirty="0">
              <a:solidFill>
                <a:srgbClr val="F08540"/>
              </a:solidFill>
              <a:latin typeface="Consolas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1400" dirty="0">
                <a:solidFill>
                  <a:srgbClr val="F08540"/>
                </a:solidFill>
                <a:latin typeface="Consolas" pitchFamily="34" charset="0"/>
              </a:rPr>
              <a:t>Jiangsu police announced the closure of a dark marketplace hosting pornographic content</a:t>
            </a:r>
            <a:endParaRPr lang="ru-RU" sz="1400" dirty="0">
              <a:solidFill>
                <a:srgbClr val="F08540"/>
              </a:solidFill>
              <a:latin typeface="Consolas" pitchFamily="34" charset="0"/>
            </a:endParaRPr>
          </a:p>
        </p:txBody>
      </p:sp>
      <p:sp>
        <p:nvSpPr>
          <p:cNvPr id="41" name="Текст 84">
            <a:extLst>
              <a:ext uri="{FF2B5EF4-FFF2-40B4-BE49-F238E27FC236}">
                <a16:creationId xmlns:a16="http://schemas.microsoft.com/office/drawing/2014/main" id="{E290F37A-53FA-04A6-C240-C9BDEF921A58}"/>
              </a:ext>
            </a:extLst>
          </p:cNvPr>
          <p:cNvSpPr txBox="1">
            <a:spLocks/>
          </p:cNvSpPr>
          <p:nvPr/>
        </p:nvSpPr>
        <p:spPr>
          <a:xfrm>
            <a:off x="5232429" y="3386330"/>
            <a:ext cx="2794749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1800" b="1" dirty="0">
                <a:solidFill>
                  <a:srgbClr val="FF0000"/>
                </a:solidFill>
                <a:latin typeface="Consolas" pitchFamily="34" charset="0"/>
              </a:rPr>
              <a:t>IN THIS RESEARCH</a:t>
            </a:r>
            <a:endParaRPr lang="ru-RU" sz="1800" b="1" dirty="0">
              <a:solidFill>
                <a:srgbClr val="FF0000"/>
              </a:solidFill>
              <a:latin typeface="Consola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3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80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7742F-4B60-B41E-5AED-214ED627D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538917E-A1D8-167F-06A8-CCAF298CF495}"/>
              </a:ext>
            </a:extLst>
          </p:cNvPr>
          <p:cNvSpPr/>
          <p:nvPr/>
        </p:nvSpPr>
        <p:spPr>
          <a:xfrm>
            <a:off x="365760" y="502920"/>
            <a:ext cx="8412480" cy="0"/>
          </a:xfrm>
          <a:prstGeom prst="line">
            <a:avLst/>
          </a:prstGeom>
          <a:noFill/>
          <a:ln w="9525">
            <a:solidFill>
              <a:srgbClr val="B05520"/>
            </a:solidFill>
            <a:prstDash val="solid"/>
          </a:ln>
        </p:spPr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3D8D416-3C05-D3CD-16B6-5A81ED936B5A}"/>
              </a:ext>
            </a:extLst>
          </p:cNvPr>
          <p:cNvSpPr/>
          <p:nvPr/>
        </p:nvSpPr>
        <p:spPr>
          <a:xfrm>
            <a:off x="384048" y="292608"/>
            <a:ext cx="91440" cy="91440"/>
          </a:xfrm>
          <a:prstGeom prst="ellipse">
            <a:avLst/>
          </a:prstGeom>
          <a:solidFill>
            <a:srgbClr val="FF8A40"/>
          </a:solidFill>
          <a:ln w="12700">
            <a:solidFill>
              <a:srgbClr val="FF8A40"/>
            </a:solidFill>
            <a:prstDash val="solid"/>
          </a:ln>
        </p:spPr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CF4FEAA-8D6D-C893-00DE-F78E9F5D079E}"/>
              </a:ext>
            </a:extLst>
          </p:cNvPr>
          <p:cNvSpPr/>
          <p:nvPr/>
        </p:nvSpPr>
        <p:spPr>
          <a:xfrm>
            <a:off x="566928" y="201168"/>
            <a:ext cx="6062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ё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PRSTCON · </a:t>
            </a: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</a:rPr>
              <a:t>The Dark Side of the Chinese Internet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813FBB9-5EC9-C48C-974A-FFD1E387A1E9}"/>
              </a:ext>
            </a:extLst>
          </p:cNvPr>
          <p:cNvSpPr/>
          <p:nvPr/>
        </p:nvSpPr>
        <p:spPr>
          <a:xfrm>
            <a:off x="5120640" y="20116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E553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26.05.2026 · MOW</a:t>
            </a:r>
            <a:endParaRPr lang="en-US" sz="9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42ADB4C-8C7B-1E58-E19D-1290C86ADDD8}"/>
              </a:ext>
            </a:extLst>
          </p:cNvPr>
          <p:cNvSpPr/>
          <p:nvPr/>
        </p:nvSpPr>
        <p:spPr>
          <a:xfrm>
            <a:off x="365760" y="4732020"/>
            <a:ext cx="228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8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▶</a:t>
            </a:r>
            <a:endParaRPr lang="en-US" sz="11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8B523F6-96B9-C835-09F1-B9A850945627}"/>
              </a:ext>
            </a:extLst>
          </p:cNvPr>
          <p:cNvSpPr/>
          <p:nvPr/>
        </p:nvSpPr>
        <p:spPr>
          <a:xfrm>
            <a:off x="365760" y="4640580"/>
            <a:ext cx="8412480" cy="0"/>
          </a:xfrm>
          <a:prstGeom prst="line">
            <a:avLst/>
          </a:prstGeom>
          <a:noFill/>
          <a:ln w="6350">
            <a:solidFill>
              <a:srgbClr val="B05520"/>
            </a:solidFill>
            <a:prstDash val="dash"/>
          </a:ln>
        </p:spPr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0222B62-7DD1-0D6E-9A4C-E351D5BC69CF}"/>
              </a:ext>
            </a:extLst>
          </p:cNvPr>
          <p:cNvSpPr/>
          <p:nvPr/>
        </p:nvSpPr>
        <p:spPr>
          <a:xfrm>
            <a:off x="365760" y="77724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kern="0" spc="300" dirty="0">
                <a:solidFill>
                  <a:srgbClr val="B0552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SLIDE 09 —</a:t>
            </a:r>
            <a:endParaRPr lang="en-US" sz="8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E53A157B-7625-63B4-D0B8-695EC6D6C8FE}"/>
              </a:ext>
            </a:extLst>
          </p:cNvPr>
          <p:cNvSpPr/>
          <p:nvPr/>
        </p:nvSpPr>
        <p:spPr>
          <a:xfrm>
            <a:off x="444137" y="1280159"/>
            <a:ext cx="3297065" cy="1540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0" b="1" dirty="0">
                <a:solidFill>
                  <a:srgbClr val="E5532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11000" dirty="0"/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A06A72FE-D4A2-D065-42C7-58C30BFFFECD}"/>
              </a:ext>
            </a:extLst>
          </p:cNvPr>
          <p:cNvSpPr txBox="1">
            <a:spLocks/>
          </p:cNvSpPr>
          <p:nvPr/>
        </p:nvSpPr>
        <p:spPr>
          <a:xfrm>
            <a:off x="2194560" y="3080981"/>
            <a:ext cx="7545106" cy="8561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kern="0" spc="300" dirty="0">
                <a:solidFill>
                  <a:srgbClr val="FF8A40"/>
                </a:solidFill>
                <a:latin typeface="Arial Black" pitchFamily="34" charset="0"/>
              </a:rPr>
              <a:t>Chinese Dark Web Forums &amp; Markets</a:t>
            </a:r>
            <a:endParaRPr lang="ru-RU" b="1" kern="0" spc="300" dirty="0">
              <a:solidFill>
                <a:srgbClr val="FF8A4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87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1434</Words>
  <Application>Microsoft Office PowerPoint</Application>
  <PresentationFormat>Экран (16:9)</PresentationFormat>
  <Paragraphs>332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Consolas</vt:lpstr>
      <vt:lpstr>TT Positive Ext DemiBold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Dark Side of the Chinese Internet</dc:title>
  <dc:subject>PptxGenJS Presentation</dc:subject>
  <dc:creator>ёprstcon</dc:creator>
  <cp:lastModifiedBy>Chipolka</cp:lastModifiedBy>
  <cp:revision>32</cp:revision>
  <dcterms:created xsi:type="dcterms:W3CDTF">2026-05-10T18:42:23Z</dcterms:created>
  <dcterms:modified xsi:type="dcterms:W3CDTF">2026-05-26T07:12:07Z</dcterms:modified>
</cp:coreProperties>
</file>