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7" r:id="rId3"/>
    <p:sldId id="258" r:id="rId4"/>
    <p:sldId id="262" r:id="rId5"/>
    <p:sldId id="259" r:id="rId6"/>
    <p:sldId id="266" r:id="rId7"/>
    <p:sldId id="265" r:id="rId8"/>
    <p:sldId id="269" r:id="rId9"/>
    <p:sldId id="270" r:id="rId10"/>
    <p:sldId id="260" r:id="rId11"/>
    <p:sldId id="271" r:id="rId12"/>
    <p:sldId id="272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1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5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A964-B16C-82F1-E7FE-0EB836EE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E2679-A769-2573-FD0D-26BB3F540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735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4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6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ctr"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342900" indent="-342900" algn="l">
        <a:spcBef>
          <a:spcPts val="0"/>
        </a:spcBef>
        <a:buChar char="•"/>
        <a:defRPr sz="3200">
          <a:solidFill>
            <a:schemeClr val="tx1"/>
          </a:solidFill>
          <a:latin typeface="+mn-lt"/>
          <a:ea typeface="+mn-lt"/>
          <a:cs typeface="+mn-lt"/>
        </a:defRPr>
      </a:lvl1pPr>
      <a:lvl2pPr marL="742950" indent="-285750" algn="l">
        <a:spcBef>
          <a:spcPts val="0"/>
        </a:spcBef>
        <a:buChar char="–"/>
        <a:defRPr sz="28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spcBef>
          <a:spcPts val="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spcBef>
          <a:spcPts val="0"/>
        </a:spcBef>
        <a:buChar char="–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spcBef>
          <a:spcPts val="0"/>
        </a:spcBef>
        <a:buChar char="»"/>
        <a:defRPr sz="20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spcBef>
          <a:spcPts val="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ergei-gordeichik-12413438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01 / TITLE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463040"/>
            <a:ext cx="8046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kern="0" spc="1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AGENTIC SAMM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548640" y="28346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when developer is no longer the only actor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8640" y="411480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SERGEY GORDEYCHIK · </a:t>
            </a:r>
            <a:r>
              <a:rPr lang="en-US" sz="1100" kern="0" spc="400" dirty="0" err="1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scadastrangelove@gmail.com</a:t>
            </a:r>
            <a:endParaRPr lang="en-US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AD60B0-F0FB-E30E-C3C2-58BC91C3BC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8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737" y="1042616"/>
            <a:ext cx="5341784" cy="35611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F4C40CD-C1D4-447B-A2A2-DBE67FDF0E23}"/>
              </a:ext>
            </a:extLst>
          </p:cNvPr>
          <p:cNvSpPr>
            <a:spLocks noGrp="1"/>
          </p:cNvSpPr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21CF324-17B6-472E-AA1B-59F703ECB612}"/>
              </a:ext>
            </a:extLst>
          </p:cNvPr>
          <p:cNvSpPr>
            <a:spLocks noGrp="1"/>
          </p:cNvSpPr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B179D42-8507-481D-9710-034639290B1A}"/>
              </a:ext>
            </a:extLst>
          </p:cNvPr>
          <p:cNvSpPr>
            <a:spLocks noGrp="1"/>
          </p:cNvSpPr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0" normalizeH="0" baseline="0" noProof="0">
                <a:ln>
                  <a:noFill/>
                </a:ln>
                <a:solidFill>
                  <a:srgbClr val="E5532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OWASP SAMM · DEPARTURES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FA42F84-4C2A-4F85-8534-6C0EB10F29EB}"/>
              </a:ext>
            </a:extLst>
          </p:cNvPr>
          <p:cNvSpPr>
            <a:spLocks noGrp="1"/>
          </p:cNvSpPr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0" normalizeH="0" baseline="0" noProof="0">
                <a:ln>
                  <a:noFill/>
                </a:ln>
                <a:solidFill>
                  <a:srgbClr val="E5532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MAY 2026 · v0.3-DRAFT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D7360E8-E7C0-4B53-A0EE-0D751D1CD377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137D73F-38D4-45C1-BAFB-70D270632BCF}"/>
              </a:ext>
            </a:extLst>
          </p:cNvPr>
          <p:cNvSpPr>
            <a:spLocks noGrp="1"/>
          </p:cNvSpPr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300" normalizeH="0" baseline="0" noProof="0">
                <a:ln>
                  <a:noFill/>
                </a:ln>
                <a:solidFill>
                  <a:srgbClr val="B0552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— SLIDE 10 / FRAMEWORK —</a:t>
            </a: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2D3DDB1-A165-4077-8080-986914EA454A}"/>
              </a:ext>
            </a:extLst>
          </p:cNvPr>
          <p:cNvSpPr>
            <a:spLocks noGrp="1"/>
          </p:cNvSpPr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300" normalizeH="0" baseline="0" noProof="0">
                <a:ln>
                  <a:noFill/>
                </a:ln>
                <a:solidFill>
                  <a:srgbClr val="FF8A4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</a:rPr>
              <a:t>ASAMM AT A GLANCE</a:t>
            </a: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80778C3-B4F8-480F-B6F9-22C6128261B4}"/>
              </a:ext>
            </a:extLst>
          </p:cNvPr>
          <p:cNvSpPr>
            <a:spLocks noGrp="1"/>
          </p:cNvSpPr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400" normalizeH="0" baseline="0" noProof="0">
                <a:ln>
                  <a:noFill/>
                </a:ln>
                <a:solidFill>
                  <a:srgbClr val="FF8A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STRUCTURE</a:t>
            </a: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5D885A0F-51A5-487B-8DFA-0E5DC6D39951}"/>
              </a:ext>
            </a:extLst>
          </p:cNvPr>
          <p:cNvSpPr>
            <a:spLocks noGrp="1"/>
          </p:cNvSpPr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· 21 controls in current public draft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· AG-04 + AI-06 added in v0.3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· 5 SAMM function families: AG / AD / AI / AV / AO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· 6 axioms — incl. evidence primacy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· cc by-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sa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08540"/>
                </a:solidFill>
                <a:effectLst/>
                <a:uLnTx/>
                <a:uFillTx/>
                <a:latin typeface="Consolas"/>
                <a:ea typeface="Consolas"/>
                <a:cs typeface="Consolas"/>
              </a:rPr>
              <a:t>, open for review</a:t>
            </a: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ED5547AA-2195-498F-91C8-44E44595CF62}"/>
              </a:ext>
            </a:extLst>
          </p:cNvPr>
          <p:cNvSpPr>
            <a:spLocks noGrp="1"/>
          </p:cNvSpPr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2ED6139-35F2-417E-8FDC-DC90B55D337C}"/>
              </a:ext>
            </a:extLst>
          </p:cNvPr>
          <p:cNvSpPr>
            <a:spLocks noGrp="1"/>
          </p:cNvSpPr>
          <p:nvPr/>
        </p:nvSpPr>
        <p:spPr>
          <a:xfrm>
            <a:off x="4754880" y="2194560"/>
            <a:ext cx="4079020" cy="246888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· two adoption paths: migration · greenfield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· three audit tracks: a (self) · b (independent) · c (agent-as-auditor)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· evidence-based maturity L1 / L2 / L3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· maps to nist ai rmf · ncsc · owasp asi · aitg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· companion tooling: agent-audit (573 imported rules + native detectors)</a:t>
            </a:r>
          </a:p>
        </p:txBody>
      </p:sp>
      <p:pic>
        <p:nvPicPr>
          <p:cNvPr id="15" name="Graphic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51" t="20776" r="26180" b="-82"/>
          <a:stretch/>
        </p:blipFill>
        <p:spPr>
          <a:xfrm>
            <a:off x="4754880" y="2026191"/>
            <a:ext cx="4293105" cy="22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AD8DE7B-725D-4D31-9041-10993F9265A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D4DB3-579D-40D6-AFA1-219970FF8CC2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3A140-BA1C-41FE-B8B5-9D09626B2B9E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EB9E1-C709-40D4-BF3D-92C9454210AF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3332E-4812-4A45-A26A-710B103F857F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11 / TOOL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A605B7-163B-48A2-8B0B-DE6DF695658D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AGENT-AUDIT AT A GLANCE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E52AB8-2977-49DA-8454-0082D0C9DB9E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WHAT IT 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029408-835D-4074-8092-4DA12C14FC59}"/>
              </a:ext>
            </a:extLst>
          </p:cNvPr>
          <p:cNvSpPr>
            <a:spLocks noGrp="1"/>
          </p:cNvSpPr>
          <p:nvPr/>
        </p:nvSpPr>
        <p:spPr>
          <a:xfrm>
            <a:off x="54292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companion audit tool for ASAMM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reads agent homes, session traces, and instruction-bearing repos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separates raw hits, clustered issues, and reviewer artifacts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built for maintainers, auditors, and corpus measurement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turns abstract controls into inspectable evidence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B94AC-ABA8-4752-84D1-AED15A4961E7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FC5D7-94E7-4C1E-8439-9B0D673FE614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WHAT IT GIVES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1E1CC-E764-420B-A1EB-72CDBB7E0E75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two primary entry modes: forensic and repository surface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bridge mode joins static and dynamic evidence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native detectors + imported packs + optional verifier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JSON and Markdown bundles for operators and researchers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calibration harnesses for rule evolution over time</a:t>
            </a:r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884DBDB5-D4E8-EA01-C2A2-CC7759FDC4F1}"/>
              </a:ext>
            </a:extLst>
          </p:cNvPr>
          <p:cNvSpPr>
            <a:spLocks noGrp="1"/>
          </p:cNvSpPr>
          <p:nvPr/>
        </p:nvSpPr>
        <p:spPr>
          <a:xfrm>
            <a:off x="365760" y="4648969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5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FD299-41D4-448A-A4A3-AB68E35642D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9AD73-05E5-4BAB-A207-C4193B614FF5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15E61-1D79-4187-A7FC-AABF0C8226FD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DC3A4-B41D-4A2C-8476-9D2083233807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5B155-0C93-44FA-89B0-363B00A725E9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12 / MODES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FD020-A296-4EFC-8914-914907BCFE93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TWO ENTRY MODES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BF021-4A65-4C42-8E8C-9888E613E6FE}"/>
              </a:ext>
            </a:extLst>
          </p:cNvPr>
          <p:cNvSpPr>
            <a:spLocks noGrp="1"/>
          </p:cNvSpPr>
          <p:nvPr/>
        </p:nvSpPr>
        <p:spPr>
          <a:xfrm>
            <a:off x="542926" y="1743075"/>
            <a:ext cx="3106286" cy="21431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63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01 · FORENSIC / SCAN — local agent home, configs, hooks, session logs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63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02 · REPOSITORY / SCAN-PROJECT — skills, </a:t>
            </a:r>
            <a:r>
              <a:rPr kumimoji="0" sz="1463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AGENTS.md</a:t>
            </a:r>
            <a:r>
              <a:rPr kumimoji="0" sz="1463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, </a:t>
            </a:r>
            <a:r>
              <a:rPr kumimoji="0" sz="1463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CLAUDE.md</a:t>
            </a:r>
            <a:r>
              <a:rPr kumimoji="0" sz="1463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, MCP manifests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63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03 · CROSS-MODE — static context reinforces dynamic findings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63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04 · VERIFY — optional context-aware triage for ambiguous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78845-8349-112C-4007-1CAA1087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993652" y="1528991"/>
            <a:ext cx="4952190" cy="2785607"/>
          </a:xfrm>
          <a:prstGeom prst="rect">
            <a:avLst/>
          </a:prstGeom>
        </p:spPr>
      </p:pic>
      <p:sp>
        <p:nvSpPr>
          <p:cNvPr id="12" name="Shape 5">
            <a:extLst>
              <a:ext uri="{FF2B5EF4-FFF2-40B4-BE49-F238E27FC236}">
                <a16:creationId xmlns:a16="http://schemas.microsoft.com/office/drawing/2014/main" id="{B8A14184-CDAD-0E95-6EBD-ED59C825541B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082706-1386-4488-9E92-F6C51FD711F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0F7969-7C1D-46CE-A74E-94B273F367AE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CF365E-7806-4799-8F4E-6A0B8A56A787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3D3CB-476C-4119-A1D9-740616FB8B1B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1EE0B-050E-403B-B92F-E3EA7DEB337F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13 / FORENSIC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7EA0B-9F95-4CDA-9882-EFB0182EF8C8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FORENSIC / SCAN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453A2-5813-4AA4-99C1-F5357BEBD9ED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INPUTS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826F9A-0839-4128-8756-A83737A72F63}"/>
              </a:ext>
            </a:extLst>
          </p:cNvPr>
          <p:cNvSpPr>
            <a:spLocks noGrp="1"/>
          </p:cNvSpPr>
          <p:nvPr/>
        </p:nvSpPr>
        <p:spPr>
          <a:xfrm>
            <a:off x="54292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session JSONL from Claude Code, Codex, and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OpenClaw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-style traces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agent configs, hooks, MCP settings, and local probes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tool calls, autonomy windows, and evidence of risky chains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optional repo resolution for follow-on cross-mode context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verifier-ready records for triage when needed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A3063-20AB-460E-9313-5750F1DCC46A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90162-469C-4A1A-8C9E-B2393D56F1C5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OUTPUTS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F6718-D21C-4C0D-A7E5-A80E363865E0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raw findings and sessions of concern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verified-first Markdown and JSON bundles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config patch suggestions where relevant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machine-readable audit log for follow-up</a:t>
            </a: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FE4B2829-1CD6-C7AD-C928-17AD8FE06561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6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E42F7E-FDD3-4D2E-A1CA-1154D83783FD}"/>
              </a:ext>
            </a:extLst>
          </p:cNvPr>
          <p:cNvSpPr>
            <a:spLocks noGrp="1"/>
          </p:cNvSpPr>
          <p:nvPr/>
        </p:nvSpPr>
        <p:spPr>
          <a:xfrm>
            <a:off x="0" y="-9962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C79D37-B3F3-4F9D-9897-1073573981A2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CFD06-72CF-43E9-91A0-9E91D93DDB90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B912D-8324-4CD9-B2AE-07BC5783E0C4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41794-256A-483B-9BA0-FA9660E6229D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14 / STATIC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387D3-48B8-40DF-94A9-93092D5E6C1C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REPOSITORY / SCAN-PROJECT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20CE7-341E-41C4-A017-466C32286953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SURFACES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978AC-BCBB-4340-89F9-C2385D00C268}"/>
              </a:ext>
            </a:extLst>
          </p:cNvPr>
          <p:cNvSpPr>
            <a:spLocks noGrp="1"/>
          </p:cNvSpPr>
          <p:nvPr/>
        </p:nvSpPr>
        <p:spPr>
          <a:xfrm>
            <a:off x="54292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SKILL.md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,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AGENTS.md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, and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CLAUDE.md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 instruction files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plugin manifests, task YAML, and prompt-bearing fields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MCP manifests, tool descriptions, and capability declarations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collections of repos for measurement and benchmarking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AST-routed parsing before lexical rule application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06B73-B802-4A66-95CE-F20D6BF70C3D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96AA1-FF1A-46DE-8784-9DC407E87DB6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ARTIFACTS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B4925-C175-44DB-B384-9D2409DA18AF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project-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findings.md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 and project-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findings.json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5F1EE"/>
              </a:solidFill>
              <a:effectLst/>
              <a:uLnTx/>
              <a:uFillTx/>
              <a:latin typeface="Aptos"/>
              <a:ea typeface="Aptos"/>
              <a:cs typeface="Apto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clustered findings and files of concern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security profile plus report profiles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collection-scale rollups for repeated templates</a:t>
            </a: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8D9CAD65-B469-A506-333E-B855F453E015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85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7D3FA2-8F9F-4E86-B3C7-3F72DBCED1B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404F7-97E5-4F3C-8C3E-18248EC4CC68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68CF1-E123-4871-B175-76DD774AD548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C2A99-E8D1-4A1A-B393-B8D98586B069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563D1-45F4-4EEA-9AD7-1BE16B3357C3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15 / PRECISION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408C6-8050-4E40-A39C-8E2C23A7DE5D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AST / SURFACE ROUTING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26504-C609-400A-93D0-D4751978F047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FLAT TEXT MODE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3B82F-55EA-4587-8A7B-53CBE4ECCAD9}"/>
              </a:ext>
            </a:extLst>
          </p:cNvPr>
          <p:cNvSpPr>
            <a:spLocks noGrp="1"/>
          </p:cNvSpPr>
          <p:nvPr/>
        </p:nvSpPr>
        <p:spPr>
          <a:xfrm>
            <a:off x="54292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code snippets trigger prose-oriented rules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examples look like live capability declarations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every regex sees every file as flat text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manifests become opaque blobs instead of typed records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false positives pile up before triage even begins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29679-EAEA-42F5-A228-F986A87A5FE9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2726B-E72F-42AA-B3A9-D82918B8C1A2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AGENT-AUDIT ROUTES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5FA01-552E-4F93-9585-D09C87791D97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markdown AST splits prose from code and examples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prompt-bearing YAML fields are extracted explicitly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MCP manifests are parsed at field granularity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rules apply only on declared audit surfaces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the same engine supports both product and corpus modes</a:t>
            </a: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B297EE3B-1ADC-6E7B-3B04-2109A05E7B10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3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F0681-013C-4A79-B4E3-806DAE8EF8C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06EE1D-8FF7-4484-B8CA-4F4607575257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EDCB3-852A-496C-8D1C-BAD2C814F304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5CD29-ECD0-4A4C-BC7A-A12D8A62DE72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25887-DBEB-40F7-8108-301F6990DF83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16 / SOURCES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8F9A1-3C15-4469-A5F9-FDC7EBBCE5AF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MANY SOURCES. ONE FINDING MODEL.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4DF23-295A-490C-A96B-BDBF37D9FBF3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IMPORTED PACKS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E69B3-B475-43D1-844C-DECCDA466E25}"/>
              </a:ext>
            </a:extLst>
          </p:cNvPr>
          <p:cNvSpPr>
            <a:spLocks noGrp="1"/>
          </p:cNvSpPr>
          <p:nvPr/>
        </p:nvSpPr>
        <p:spPr>
          <a:xfrm>
            <a:off x="54292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ATR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Aguara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5F1EE"/>
              </a:solidFill>
              <a:effectLst/>
              <a:uLnTx/>
              <a:uFillTx/>
              <a:latin typeface="Aptos"/>
              <a:ea typeface="Aptos"/>
              <a:cs typeface="Apto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Cisco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PromptGuard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5F1EE"/>
              </a:solidFill>
              <a:effectLst/>
              <a:uLnTx/>
              <a:uFillTx/>
              <a:latin typeface="Aptos"/>
              <a:ea typeface="Aptos"/>
              <a:cs typeface="Apto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Gitleaks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5F1EE"/>
              </a:solidFill>
              <a:effectLst/>
              <a:uLnTx/>
              <a:uFillTx/>
              <a:latin typeface="Aptos"/>
              <a:ea typeface="Aptos"/>
              <a:cs typeface="Apto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NOVA and optional Cisco MCP YARA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B9C98-4ED0-497E-BA11-3F8CA6C4598F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B8410-F7EC-4AAB-9E3D-9135AEEDD0B6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NORMALIZED OUTPUT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58755D-3F0E-4F09-9891-4428620DE952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one severity model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one finding and evidence model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one audit-surface model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dedup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, canonical classes, collection grouping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imported rules become comparable instead of siloed</a:t>
            </a:r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54DC533B-2E25-6743-C98D-B811947F5146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6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B1C7C9-5E27-47DF-9FFA-6F53B94B8AB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E1F05F-33F4-4747-A75B-68A44A5EA400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344D2-3496-44E1-85BC-091320D8019F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99BF1D-C37A-4410-9D6F-7E354CC59C5A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6411D-773F-436B-AE45-2316025303D0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17 / NATIVE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52090-FEF3-4446-B076-FBE977BFF08C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WHY NATIVE DETECTORS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30B4-AAE1-4B26-B90D-DB22C83CB84D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PACKS ALONE MISS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6A1A1-D007-42D5-B6E0-7725611784D0}"/>
              </a:ext>
            </a:extLst>
          </p:cNvPr>
          <p:cNvSpPr>
            <a:spLocks noGrp="1"/>
          </p:cNvSpPr>
          <p:nvPr/>
        </p:nvSpPr>
        <p:spPr>
          <a:xfrm>
            <a:off x="542925" y="1885950"/>
            <a:ext cx="3821840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approval gaps and broad external action without consent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persistent identity rewrite and future-session carryover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destructive or exfiltration chains across turns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cross-server toxic flow between MCP tools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absence-based controls with no obvious keyword trigger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F2F3D-C9E6-4CAB-9B0C-1A821557B16A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A381BD-5A3C-4BD2-B963-333F8581394A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WHY THEY EXIST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E4E49-7D47-457C-970F-D37840FCC509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3571875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some findings are absence-based, not lexical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some are behavioral, temporal, or cross-turn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some require session structure, not flat text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they map directly back into ASAMM controls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this is where framework semantics become detector logic</a:t>
            </a:r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997607B1-D8AC-731A-44FB-7DED7EC9FC39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6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5002F7-CC72-4026-93A7-4E6672FA9A0E}"/>
              </a:ext>
            </a:extLst>
          </p:cNvPr>
          <p:cNvSpPr>
            <a:spLocks noGrp="1"/>
          </p:cNvSpPr>
          <p:nvPr/>
        </p:nvSpPr>
        <p:spPr>
          <a:xfrm>
            <a:off x="0" y="4588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8D2C3A-7597-43AC-AC42-037D186E04AB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C4CAC-6212-4730-8BF4-547573EEB58F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DEA5B-2B21-496F-AEBF-FE63A3EFAA00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7ABCD-FAD9-4C26-8AD5-365C0DBB2417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18 / TRIAGE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FC9F7-97F4-4514-A205-A36EBB4F2C25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FP TRIAGE IS BUILT 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81099" y="1269161"/>
            <a:ext cx="6595495" cy="37099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80C808-D4AF-48DE-9B0C-2FF8FB333730}"/>
              </a:ext>
            </a:extLst>
          </p:cNvPr>
          <p:cNvSpPr>
            <a:spLocks noGrp="1"/>
          </p:cNvSpPr>
          <p:nvPr/>
        </p:nvSpPr>
        <p:spPr>
          <a:xfrm>
            <a:off x="542925" y="4772025"/>
            <a:ext cx="8001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Claude / Codex / API backends · default off · bounded by budget</a:t>
            </a:r>
          </a:p>
        </p:txBody>
      </p:sp>
    </p:spTree>
    <p:extLst>
      <p:ext uri="{BB962C8B-B14F-4D97-AF65-F5344CB8AC3E}">
        <p14:creationId xmlns:p14="http://schemas.microsoft.com/office/powerpoint/2010/main" val="125073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8412E9-E08C-467F-8F59-8776CBA5414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6474B9-23FA-44AB-AB3E-73051D89A64F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55C79-6C8F-43E3-A276-603AEA9ED1D7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6FDAF-6713-4C45-BAAC-D18FE60687E3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C85D8-86CC-4C10-AF04-158C37F17E52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19 / BRIDGE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E7154-967D-4CA5-A3BC-1F8E371C29D0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CROSS-MODE JOINS THE 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66134" y="1328738"/>
            <a:ext cx="6602072" cy="37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02 / SPEAKER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39" y="1188720"/>
            <a:ext cx="451634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CATCHING MY FLIGHT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8639" y="1783080"/>
            <a:ext cx="6869927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 · WEB — </a:t>
            </a:r>
            <a:r>
              <a:rPr lang="en-US" sz="1800" dirty="0" err="1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wasc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800" dirty="0" err="1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tc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v2 / incident/vuln stat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(2007)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 · ICS / SCADA — </a:t>
            </a:r>
            <a:r>
              <a:rPr lang="en-US" sz="1800" dirty="0" err="1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scada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800" dirty="0" err="1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strangelove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2012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 · SD-WAN new hop (2018)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 · AI / ML SECURITY — talks, courses (2019)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 · AGENTIC SYSTEMS — ASAMM (today)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1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FE2B4-75B3-4600-41C1-9F1FDC2775A4}"/>
              </a:ext>
            </a:extLst>
          </p:cNvPr>
          <p:cNvSpPr txBox="1"/>
          <p:nvPr/>
        </p:nvSpPr>
        <p:spPr>
          <a:xfrm>
            <a:off x="475488" y="1758434"/>
            <a:ext cx="481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SERGEY GORDEYCHIK </a:t>
            </a:r>
            <a:endParaRPr lang="en-AE" dirty="0"/>
          </a:p>
        </p:txBody>
      </p:sp>
      <p:sp>
        <p:nvSpPr>
          <p:cNvPr id="6" name="Text 9">
            <a:extLst>
              <a:ext uri="{FF2B5EF4-FFF2-40B4-BE49-F238E27FC236}">
                <a16:creationId xmlns:a16="http://schemas.microsoft.com/office/drawing/2014/main" id="{90671E77-C27A-0B46-0E38-9031F841A765}"/>
              </a:ext>
            </a:extLst>
          </p:cNvPr>
          <p:cNvSpPr/>
          <p:nvPr/>
        </p:nvSpPr>
        <p:spPr>
          <a:xfrm>
            <a:off x="548640" y="4668012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  <a:hlinkClick r:id="rId3"/>
              </a:rPr>
              <a:t>https://www.linkedin.com/in/sergei-gordeichik-12413438b</a:t>
            </a:r>
            <a:endParaRPr lang="en-US" sz="1100" kern="0" spc="300" dirty="0">
              <a:solidFill>
                <a:srgbClr val="E55320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BE1F6E-2567-4949-8F7A-08E7B272A36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0D0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A00AE4-C6F6-4AC4-8222-F37A3E040E34}"/>
              </a:ext>
            </a:extLst>
          </p:cNvPr>
          <p:cNvSpPr>
            <a:spLocks noGrp="1"/>
          </p:cNvSpPr>
          <p:nvPr/>
        </p:nvSpPr>
        <p:spPr>
          <a:xfrm>
            <a:off x="457200" y="128588"/>
            <a:ext cx="2357438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844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OWASP SAMM · DEPARTURES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EE71B-3961-467B-A04D-6E49D9312F2F}"/>
              </a:ext>
            </a:extLst>
          </p:cNvPr>
          <p:cNvSpPr>
            <a:spLocks noGrp="1"/>
          </p:cNvSpPr>
          <p:nvPr/>
        </p:nvSpPr>
        <p:spPr>
          <a:xfrm>
            <a:off x="7215188" y="128588"/>
            <a:ext cx="1428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MAY 2026 · v0.3-DRAFT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F99614-47C3-497F-BA73-8404915A46EE}"/>
              </a:ext>
            </a:extLst>
          </p:cNvPr>
          <p:cNvSpPr>
            <a:spLocks noGrp="1"/>
          </p:cNvSpPr>
          <p:nvPr/>
        </p:nvSpPr>
        <p:spPr>
          <a:xfrm>
            <a:off x="457200" y="371475"/>
            <a:ext cx="8229600" cy="14288"/>
          </a:xfrm>
          <a:prstGeom prst="rect">
            <a:avLst/>
          </a:prstGeom>
          <a:solidFill>
            <a:srgbClr val="F07C3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55F8D-4DFE-4890-8092-9CDB6A1D740C}"/>
              </a:ext>
            </a:extLst>
          </p:cNvPr>
          <p:cNvSpPr>
            <a:spLocks noGrp="1"/>
          </p:cNvSpPr>
          <p:nvPr/>
        </p:nvSpPr>
        <p:spPr>
          <a:xfrm>
            <a:off x="457200" y="628650"/>
            <a:ext cx="1785938" cy="1571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788" b="0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— SLIDE 20 / VALUE 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40BDC-B7D6-4639-902C-FB6C3A01EF14}"/>
              </a:ext>
            </a:extLst>
          </p:cNvPr>
          <p:cNvSpPr>
            <a:spLocks noGrp="1"/>
          </p:cNvSpPr>
          <p:nvPr/>
        </p:nvSpPr>
        <p:spPr>
          <a:xfrm>
            <a:off x="542925" y="942975"/>
            <a:ext cx="6143625" cy="385763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1">
                <a:solidFill>
                  <a:srgbClr val="F07C35"/>
                </a:solidFill>
                <a:latin typeface="Aptos Display"/>
                <a:ea typeface="Aptos Display"/>
                <a:cs typeface="Aptos Display"/>
              </a:defRPr>
            </a:pPr>
            <a:r>
              <a:rPr kumimoji="0" sz="168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 Display"/>
                <a:ea typeface="Aptos Display"/>
                <a:cs typeface="Aptos Display"/>
              </a:rPr>
              <a:t>WHAT THIS ENABLES FOR ASAMM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4B000-2EED-4FE8-8C5D-0917F3F77806}"/>
              </a:ext>
            </a:extLst>
          </p:cNvPr>
          <p:cNvSpPr>
            <a:spLocks noGrp="1"/>
          </p:cNvSpPr>
          <p:nvPr/>
        </p:nvSpPr>
        <p:spPr>
          <a:xfrm>
            <a:off x="542925" y="1600200"/>
            <a:ext cx="185737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PRACTICE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9444F4-58C4-49BB-901C-50A1237014A7}"/>
              </a:ext>
            </a:extLst>
          </p:cNvPr>
          <p:cNvSpPr>
            <a:spLocks noGrp="1"/>
          </p:cNvSpPr>
          <p:nvPr/>
        </p:nvSpPr>
        <p:spPr>
          <a:xfrm>
            <a:off x="467424" y="1885950"/>
            <a:ext cx="4043363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local agent audits after suspicious runs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release gates for skills and MCP manifests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third-party repo triage before trust decisions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evidence that maps directly into controls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repeatable review bundles for security teams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BF4945-3F4F-4111-A3A6-6FE3174246A4}"/>
              </a:ext>
            </a:extLst>
          </p:cNvPr>
          <p:cNvSpPr>
            <a:spLocks noGrp="1"/>
          </p:cNvSpPr>
          <p:nvPr/>
        </p:nvSpPr>
        <p:spPr>
          <a:xfrm>
            <a:off x="4572000" y="1571625"/>
            <a:ext cx="14288" cy="2143125"/>
          </a:xfrm>
          <a:prstGeom prst="rect">
            <a:avLst/>
          </a:prstGeom>
          <a:solidFill>
            <a:srgbClr val="8A4B2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5C8E9-9744-4A0C-A769-EA0B8143A938}"/>
              </a:ext>
            </a:extLst>
          </p:cNvPr>
          <p:cNvSpPr>
            <a:spLocks noGrp="1"/>
          </p:cNvSpPr>
          <p:nvPr/>
        </p:nvSpPr>
        <p:spPr>
          <a:xfrm>
            <a:off x="4943475" y="1600200"/>
            <a:ext cx="2714625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38" b="1">
                <a:solidFill>
                  <a:srgbClr val="F07C35"/>
                </a:solidFill>
                <a:latin typeface="Aptos"/>
                <a:ea typeface="Aptos"/>
                <a:cs typeface="Aptos"/>
              </a:defRPr>
            </a:pPr>
            <a:r>
              <a:rPr kumimoji="0" sz="1238" b="1" i="0" u="none" strike="noStrike" kern="1200" cap="none" spc="0" normalizeH="0" baseline="0" noProof="0">
                <a:ln>
                  <a:noFill/>
                </a:ln>
                <a:solidFill>
                  <a:srgbClr val="F07C35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MEASUREMENT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6291C-35C4-4084-A0BD-5F13C5AB1761}"/>
              </a:ext>
            </a:extLst>
          </p:cNvPr>
          <p:cNvSpPr>
            <a:spLocks noGrp="1"/>
          </p:cNvSpPr>
          <p:nvPr/>
        </p:nvSpPr>
        <p:spPr>
          <a:xfrm>
            <a:off x="4943475" y="1885950"/>
            <a:ext cx="4043363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509-repo corpus scans and reviewer packs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adjudication subsets for signal calibration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regression harnesses for future rule packs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="0">
                <a:solidFill>
                  <a:srgbClr val="F5F1EE"/>
                </a:solidFill>
                <a:latin typeface="Aptos"/>
                <a:ea typeface="Aptos"/>
                <a:cs typeface="Aptos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5F1EE"/>
                </a:solidFill>
                <a:effectLst/>
                <a:uLnTx/>
                <a:uFillTx/>
                <a:latin typeface="Aptos"/>
                <a:ea typeface="Aptos"/>
                <a:cs typeface="Aptos"/>
              </a:rPr>
              <a:t>· a path from abstract controls to operational evidence</a:t>
            </a:r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17946307-094F-A389-D5D0-D1A57D4317CC}"/>
              </a:ext>
            </a:extLst>
          </p:cNvPr>
          <p:cNvSpPr>
            <a:spLocks noGrp="1"/>
          </p:cNvSpPr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81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11 / ASK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188720"/>
            <a:ext cx="80467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0" b="1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?</a:t>
            </a:r>
            <a:endParaRPr lang="en-US" sz="16000" dirty="0"/>
          </a:p>
        </p:txBody>
      </p:sp>
      <p:sp>
        <p:nvSpPr>
          <p:cNvPr id="10" name="Text 8"/>
          <p:cNvSpPr/>
          <p:nvPr/>
        </p:nvSpPr>
        <p:spPr>
          <a:xfrm>
            <a:off x="548640" y="417648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kern="0" spc="5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crosswalk review  ·  evidence-rule calibration  ·  real audits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4734007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github.com/scadastrangelove/asamm  ·  scadastrangelove@gmail.com</a:t>
            </a:r>
            <a:endParaRPr lang="en-US" sz="11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0393C0-E4C0-3BD0-AFD1-FC9153F55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082" y="1001865"/>
            <a:ext cx="6821821" cy="3009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03 / FRAMING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3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SAMM WORKS. THE BOUNDARY MOVED.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FF8A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SAMM COVERS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code and delivery artifacts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software supply chain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security testing &amp; review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vuln &amp; incident management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five SAMM functions, as designed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13" name="Text 11"/>
          <p:cNvSpPr/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ASAMM EXTENDS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context flows (RAG, memory)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tool invocations as boundaries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delegated authority &amp; autonomy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development as attack surface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runtime behavior as assurance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04 / METAPHOR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100000"/>
            <a:ext cx="804672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kern="0" spc="1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CYCLE BECAME A SPIRAL</a:t>
            </a:r>
            <a:endParaRPr lang="en-US" sz="2800" dirty="0"/>
          </a:p>
        </p:txBody>
      </p:sp>
      <p:sp>
        <p:nvSpPr>
          <p:cNvPr id="20" name="ImageBg"/>
          <p:cNvSpPr/>
          <p:nvPr/>
        </p:nvSpPr>
        <p:spPr>
          <a:xfrm>
            <a:off x="1280160" y="1545721"/>
            <a:ext cx="6583680" cy="2643362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1" name="SpiralImage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70000" y="1449455"/>
            <a:ext cx="6400000" cy="2835895"/>
          </a:xfrm>
          <a:prstGeom prst="rect">
            <a:avLst/>
          </a:prstGeom>
        </p:spPr>
      </p:pic>
      <p:sp>
        <p:nvSpPr>
          <p:cNvPr id="10" name="Text 8"/>
          <p:cNvSpPr/>
          <p:nvPr/>
        </p:nvSpPr>
        <p:spPr>
          <a:xfrm>
            <a:off x="546640" y="4189083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returns to the same phase — but at a different altitude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6640" y="472631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kern="0" spc="2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tool surface grows · context changes · threat model updates with every turn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05 / SCOPE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FOUR SCENARIOS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8640" y="1783080"/>
            <a:ext cx="5231958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 · BUILDING — greenfield agentic system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 · EMBEDDING — agent inside an existing product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 · DEV WORKFLOW — claude code, cursor, copilot read your repo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 · CONSUMING — mcp servers, agent-backed apis you trust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303520" y="1417320"/>
            <a:ext cx="347472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110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6EDE7AC-1638-60BC-FF09-07D9270FAF92}"/>
              </a:ext>
            </a:extLst>
          </p:cNvPr>
          <p:cNvSpPr/>
          <p:nvPr/>
        </p:nvSpPr>
        <p:spPr>
          <a:xfrm>
            <a:off x="546640" y="472631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600"/>
              </a:spcAft>
              <a:buNone/>
            </a:pPr>
            <a:endParaRPr lang="en-US" sz="11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A23AD43B-923A-BB88-4292-D335F445538E}"/>
              </a:ext>
            </a:extLst>
          </p:cNvPr>
          <p:cNvSpPr/>
          <p:nvPr/>
        </p:nvSpPr>
        <p:spPr>
          <a:xfrm>
            <a:off x="548640" y="4668012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you are already in at least 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900" b="0" i="0" u="none" strike="noStrike" kern="0" cap="none" spc="400" normalizeH="0" baseline="0" noProof="0" dirty="0">
                <a:ln>
                  <a:noFill/>
                </a:ln>
                <a:solidFill>
                  <a:srgbClr val="E55320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kumimoji="0" lang="en-US" sz="900" b="0" i="0" u="none" strike="noStrike" kern="0" cap="none" spc="400" normalizeH="0" baseline="0" noProof="0" dirty="0">
                <a:ln>
                  <a:noFill/>
                </a:ln>
                <a:solidFill>
                  <a:srgbClr val="E55320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400" normalizeH="0" baseline="0" noProof="0" dirty="0">
                <a:ln>
                  <a:noFill/>
                </a:ln>
                <a:solidFill>
                  <a:srgbClr val="E55320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300" normalizeH="0" baseline="0" noProof="0" dirty="0">
                <a:ln>
                  <a:noFill/>
                </a:ln>
                <a:solidFill>
                  <a:srgbClr val="B05520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06 / CONCEPT —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8640" y="464058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200" normalizeH="0" baseline="0" noProof="0" dirty="0">
                <a:ln>
                  <a:noFill/>
                </a:ln>
                <a:solidFill>
                  <a:srgbClr val="E55320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How to control unknown unknows. Untrusted unknows?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2E637CE-3691-1AA0-BA22-AC0644718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879" y="931561"/>
            <a:ext cx="8486361" cy="37439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07 / PROBLEM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3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UNKNOWN. UNTRUSTED.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FF8A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UNKNOWN UNKNOWNS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tool composition you didn’t predict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context pollution from user input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prompt drift over long sessions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emergent strategies in long autonomy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memory edits that change next-turn behavior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13" name="Text 11"/>
          <p:cNvSpPr/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UNTRUSTED UNKNOWNS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754880" y="2263140"/>
            <a:ext cx="3840480" cy="20916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content from search / retrieval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outputs from upstream agents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responses from mcp servers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tool api contracts that changed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third-party model behavior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08 / ONE CONTROL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100000"/>
            <a:ext cx="804672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kern="0" spc="1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AD-02 · AUTONOMY WINDOW</a:t>
            </a:r>
            <a:endParaRPr lang="en-US" sz="2800" dirty="0"/>
          </a:p>
        </p:txBody>
      </p:sp>
      <p:sp>
        <p:nvSpPr>
          <p:cNvPr id="20" name="ImageBg"/>
          <p:cNvSpPr/>
          <p:nvPr/>
        </p:nvSpPr>
        <p:spPr>
          <a:xfrm>
            <a:off x="1280160" y="1545721"/>
            <a:ext cx="6583680" cy="2643362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1" name="SpiralImage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370000" y="1449455"/>
            <a:ext cx="6400000" cy="2835895"/>
          </a:xfrm>
          <a:prstGeom prst="rect">
            <a:avLst/>
          </a:prstGeom>
        </p:spPr>
      </p:pic>
      <p:sp>
        <p:nvSpPr>
          <p:cNvPr id="10" name="Text 8"/>
          <p:cNvSpPr/>
          <p:nvPr/>
        </p:nvSpPr>
        <p:spPr>
          <a:xfrm>
            <a:off x="546640" y="4189083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Risk = Autonomy Window × Temporal Blast Radius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6640" y="472631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kern="0" spc="2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L1 windows measured  ·  L2 threshold-gated checkpoints  ·  L3 protocol-enforced bounds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OWASP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SAMM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2026 · v0.3-DRAFT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09 / RECEIPTS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0972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300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TWO RECEIPTS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8640" y="1783080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FF8A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DYNAMIC/FORENSIC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2194560"/>
            <a:ext cx="402336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production security tooling pipeline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9 of 15 applicable controls at L0</a:t>
            </a:r>
            <a:endParaRPr lang="en-US" sz="1400" dirty="0"/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Setup: agent used as upstream node in a pipeline ending at a security scanner for client engagements. </a:t>
            </a:r>
            <a:endParaRPr lang="ru-RU" sz="1400" dirty="0">
              <a:solidFill>
                <a:srgbClr val="F08540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Cross-domain blast radius — agent output flows into offensive tooling against client networks.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memory edits without audit trail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572000" y="1783080"/>
            <a:ext cx="0" cy="274320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  <p:txBody>
          <a:bodyPr/>
          <a:lstStyle/>
          <a:p>
            <a:endParaRPr lang="en-AE"/>
          </a:p>
        </p:txBody>
      </p:sp>
      <p:sp>
        <p:nvSpPr>
          <p:cNvPr id="13" name="Text 11"/>
          <p:cNvSpPr/>
          <p:nvPr/>
        </p:nvSpPr>
        <p:spPr>
          <a:xfrm>
            <a:off x="4754880" y="17830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509 AUDITS, BROAD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754880" y="2194560"/>
            <a:ext cx="384048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509 repositories scanned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20,241 files · 4,882 medium+ findings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88 native asamm findings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autonomous loops · prompt override · trust-boundary expansion</a:t>
            </a:r>
            <a:endParaRPr lang="en-US" sz="140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C5A36E5B-B89A-2C04-B493-242B78074332}"/>
              </a:ext>
            </a:extLst>
          </p:cNvPr>
          <p:cNvSpPr/>
          <p:nvPr/>
        </p:nvSpPr>
        <p:spPr>
          <a:xfrm>
            <a:off x="548640" y="4668012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https://</a:t>
            </a:r>
            <a:r>
              <a:rPr lang="en-US" sz="1100" kern="0" spc="300" dirty="0" err="1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github.com</a:t>
            </a:r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</a:t>
            </a:r>
            <a:r>
              <a:rPr lang="en-US" sz="1100" kern="0" spc="300" dirty="0" err="1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scadastrangelove</a:t>
            </a:r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/agent-audit/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1514</Words>
  <Application>Microsoft Macintosh PowerPoint</Application>
  <PresentationFormat>On-screen Show (16:9)</PresentationFormat>
  <Paragraphs>244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Arial Black</vt:lpstr>
      <vt:lpstr>Calibri</vt:lpstr>
      <vt:lpstr>Calibri Light</vt:lpstr>
      <vt:lpstr>Consolas</vt:lpstr>
      <vt:lpstr>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ёprstcon — шаблон</dc:title>
  <dc:subject>PptxGenJS Presentation</dc:subject>
  <dc:creator>ёprstcon</dc:creator>
  <cp:lastModifiedBy>Microsoft Office User</cp:lastModifiedBy>
  <cp:revision>13</cp:revision>
  <dcterms:created xsi:type="dcterms:W3CDTF">2026-05-10T18:42:23Z</dcterms:created>
  <dcterms:modified xsi:type="dcterms:W3CDTF">2026-05-26T04:21:47Z</dcterms:modified>
</cp:coreProperties>
</file>