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70" r:id="rId27"/>
    <p:sldId id="283" r:id="rId28"/>
    <p:sldId id="284" r:id="rId29"/>
    <p:sldId id="285" r:id="rId30"/>
  </p:sldIdLst>
  <p:sldSz cx="9144000" cy="5143500" type="screen16x9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13"/>
  </p:normalViewPr>
  <p:slideViewPr>
    <p:cSldViewPr snapToGrid="0">
      <p:cViewPr varScale="1">
        <p:scale>
          <a:sx n="143" d="100"/>
          <a:sy n="143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937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342900" indent="-342900" algn="l">
        <a:spcBef>
          <a:spcPts val="0"/>
        </a:spcBef>
        <a:buChar char="•"/>
        <a:defRPr sz="3200">
          <a:solidFill>
            <a:schemeClr val="tx1"/>
          </a:solidFill>
          <a:latin typeface="+mn-lt"/>
          <a:ea typeface="+mn-lt"/>
          <a:cs typeface="+mn-lt"/>
        </a:defRPr>
      </a:lvl1pPr>
      <a:lvl2pPr marL="742950" indent="-285750" algn="l">
        <a:spcBef>
          <a:spcPts val="0"/>
        </a:spcBef>
        <a:buChar char="–"/>
        <a:defRPr sz="28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spcBef>
          <a:spcPts val="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spcBef>
          <a:spcPts val="0"/>
        </a:spcBef>
        <a:buChar char="–"/>
        <a:defRPr sz="20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spcBef>
          <a:spcPts val="0"/>
        </a:spcBef>
        <a:buChar char="»"/>
        <a:defRPr sz="20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11D77CF-5A5A-4ADA-9E30-90639A8D5FB8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FEFCE89-3EE3-4E9E-A118-BD1988588762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6EFF2AD-BA31-4E11-8066-61FFD9B8C7D3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22CF37F-7C2D-4367-89BA-5C145D385B67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CAB5C65-296F-4034-9316-90F1EB9B3A80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7352A5D-811D-45B4-986F-02004A430706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A3805CEE-68F8-4244-928B-55796DDDB5CF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691A81A-B5F0-40BE-90DB-DA61D8FFAC5A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73097114-EF98-4A67-99FC-825A5415004A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01 / TITLE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87B4E8B1-7F6C-412D-894C-C4A341FE5200}"/>
              </a:ext>
            </a:extLst>
          </p:cNvPr>
          <p:cNvSpPr>
            <a:spLocks noGrp="1"/>
          </p:cNvSpPr>
          <p:nvPr/>
        </p:nvSpPr>
        <p:spPr>
          <a:xfrm>
            <a:off x="548640" y="1463040"/>
            <a:ext cx="8046720" cy="146304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l">
              <a:buNone/>
            </a:pPr>
            <a:r>
              <a:rPr sz="48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Игры в профессию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852BB3A5-0A34-4122-AA05-29779C710D5C}"/>
              </a:ext>
            </a:extLst>
          </p:cNvPr>
          <p:cNvSpPr>
            <a:spLocks noGrp="1"/>
          </p:cNvSpPr>
          <p:nvPr/>
        </p:nvSpPr>
        <p:spPr>
          <a:xfrm>
            <a:off x="548640" y="283464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600" i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как ИИ меняет воспроизводство компетенции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7D1760DD-32FB-4D67-A3AB-AC9B12A03EA6}"/>
              </a:ext>
            </a:extLst>
          </p:cNvPr>
          <p:cNvSpPr>
            <a:spLocks noGrp="1"/>
          </p:cNvSpPr>
          <p:nvPr/>
        </p:nvSpPr>
        <p:spPr>
          <a:xfrm>
            <a:off x="548640" y="4114800"/>
            <a:ext cx="804672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lang="ru-RU" sz="1100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АйКЫН</a:t>
            </a:r>
            <a:r>
              <a:rPr sz="1100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· #PROFGAMES · 26.05.2026</a:t>
            </a:r>
          </a:p>
        </p:txBody>
      </p:sp>
    </p:spTree>
    <p:extLst>
      <p:ext uri="{BB962C8B-B14F-4D97-AF65-F5344CB8AC3E}">
        <p14:creationId xmlns:p14="http://schemas.microsoft.com/office/powerpoint/2010/main" val="135469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10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НЕ ЗАМЕНА ВСЕХ, А СМЕНА ФОРМЫ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как читать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часть задач дешевеет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часть ролей меняет форму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часть сигналов требует нового провенанса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дефицит и сокращения могут идти вместе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075AF9-701F-7650-390C-9C4905818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65" y="1574649"/>
            <a:ext cx="3178413" cy="29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DC3E67-3C95-4934-B3EA-01C34C2B1779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164C2A0-CCD3-427A-906D-517594FAF279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9C29B4-0C23-4AF6-B51E-650727038782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25F65-42AB-401B-B9F2-51AE138957DC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95E33F-F82F-4B40-A6D6-6B3A59E9EAFA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DB4C5D1-2512-4DFD-BACC-C27ACDB996C4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C13175E-9C1E-462B-9995-931DB70E514D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05B840D-A5A0-44FA-825C-A4DA9A0DF40B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0BE8A20-B4DF-42B6-AB19-26CEDCD9DD49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11 / SECTION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7CBFF47-8ABE-45B4-9EAE-332D05E28B69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 dirty="0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B: БИОГРАФИИ ПРОВЕНАНСА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28767D6-A6CB-4571-82D0-C4A76D829CC6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5486400" cy="274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01 · ирландский учитель: регистр и авторство работы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02 · немецкий инженер: титул, палата, ответственность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03 · врач в UK: GMC → распределение мест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04 · китайский возвращенец: программа возврата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05 · русский IT: GitHub, санкции, локальный рынок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E658C86-09ED-4040-9FE7-A47715C46B4E}"/>
              </a:ext>
            </a:extLst>
          </p:cNvPr>
          <p:cNvSpPr>
            <a:spLocks noGrp="1"/>
          </p:cNvSpPr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11000" b="1">
                <a:solidFill>
                  <a:srgbClr val="FFB070"/>
                </a:solidFill>
                <a:latin typeface="Cambria"/>
                <a:ea typeface="Cambria"/>
                <a:cs typeface="Cambria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DC3E67-3C95-4934-B3EA-01C34C2B1779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164C2A0-CCD3-427A-906D-517594FAF279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9C29B4-0C23-4AF6-B51E-650727038782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25F65-42AB-401B-B9F2-51AE138957DC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95E33F-F82F-4B40-A6D6-6B3A59E9EAFA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DB4C5D1-2512-4DFD-BACC-C27ACDB996C4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C13175E-9C1E-462B-9995-931DB70E514D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05B840D-A5A0-44FA-825C-A4DA9A0DF40B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0BE8A20-B4DF-42B6-AB19-26CEDCD9DD49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12 / SECTION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7CBFF47-8ABE-45B4-9EAE-332D05E28B69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ПЯТЬ ПЕРЕВОДЧИКОВ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28767D6-A6CB-4571-82D0-C4A76D829CC6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5486400" cy="274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01 · регистр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02 · защищённый титул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03 · мостовая программа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04 · государственная машина возврата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05 · децентрализованный сетевой провенанс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E658C86-09ED-4040-9FE7-A47715C46B4E}"/>
              </a:ext>
            </a:extLst>
          </p:cNvPr>
          <p:cNvSpPr>
            <a:spLocks noGrp="1"/>
          </p:cNvSpPr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11000" b="1">
                <a:solidFill>
                  <a:srgbClr val="FFB070"/>
                </a:solidFill>
                <a:latin typeface="Cambria"/>
                <a:ea typeface="Cambria"/>
                <a:cs typeface="Cambri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13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ИРЛАНДИЯ / ГЕРМАНИЯ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учитель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формальный регистр остаётся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новая проблема — происхождение ученической работы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проверка уходит в школы и практики оценки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регистр не видит главный ИИ-сдвиг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инженер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титул защищён землёй и палатой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ответственность уходит к страховщикам и юристам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AI Act и liability меняют контур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палата остаётся, функция перераспределяется</a:t>
            </a:r>
          </a:p>
        </p:txBody>
      </p:sp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14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UK MEDICAL / CHINA RETURN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медицина UK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GMC как регистр срабатывает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узкое место после признания: Foundation / specialty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дефицит врачей и конкуренция за места сосуществуют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мостовая система становится политическим фильтром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возврат в Китай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YTT превращает зарубежный провенанс в ресурс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возвращенец получает инфраструктуру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западные системы начинают читать участие как риск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программа работает асимметрично</a:t>
            </a:r>
          </a:p>
        </p:txBody>
      </p:sp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DC3E67-3C95-4934-B3EA-01C34C2B1779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164C2A0-CCD3-427A-906D-517594FAF279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9C29B4-0C23-4AF6-B51E-650727038782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25F65-42AB-401B-B9F2-51AE138957DC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95E33F-F82F-4B40-A6D6-6B3A59E9EAFA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DB4C5D1-2512-4DFD-BACC-C27ACDB996C4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C13175E-9C1E-462B-9995-931DB70E514D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05B840D-A5A0-44FA-825C-A4DA9A0DF40B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0BE8A20-B4DF-42B6-AB19-26CEDCD9DD49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16 / SECTION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7CBFF47-8ABE-45B4-9EAE-332D05E28B69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C: ОДНА ТЕОРИЯ, РАЗНЫЕ ПАРАМЕТРЫ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28767D6-A6CB-4571-82D0-C4A76D829CC6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5486400" cy="274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01 · США: рыночное недоинвестирование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02 · РФ: сегментированный рынок с якорными работодателями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03 · Китай: государственно-промышленный возврат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04 · ОАЭ: хаб импорта готового капитала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05 · механический перенос политик ломается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E658C86-09ED-4040-9FE7-A47715C46B4E}"/>
              </a:ext>
            </a:extLst>
          </p:cNvPr>
          <p:cNvSpPr>
            <a:spLocks noGrp="1"/>
          </p:cNvSpPr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11000" b="1">
                <a:solidFill>
                  <a:srgbClr val="FFB070"/>
                </a:solidFill>
                <a:latin typeface="Cambria"/>
                <a:ea typeface="Cambria"/>
                <a:cs typeface="Cambria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17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39496" y="9448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 dirty="0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СЕМЬ ПАРАМЕТРОВ СТРАНОВОЙ ИГРЫ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что меняет равновесие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мобильность работников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сжатие зарплат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сила посредников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горизонт работодателя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роль государства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качество сигналов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B3F067-293B-53B7-B4CD-2CB31A8DD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48" y="1338787"/>
            <a:ext cx="3703949" cy="329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18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РФ КАК ОТДЕЛЬНЫЙ РЕЖИМ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не США и не Китай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215014" y="2137410"/>
            <a:ext cx="4277049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якорные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компании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могут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быть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школой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государство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задаёт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длинный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спрос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малый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бизнес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остаётся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хрупким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независимые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посредники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слабее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риск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: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имитация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контроля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вместо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обучения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BDB88C-7C33-123B-205A-B8B2D80C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437" y="1623060"/>
            <a:ext cx="4873504" cy="28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19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HOLD-UP: ПОЧЕМУ ОБУЧЕНИЕ НЕДОИНВЕСТИРУЕТСЯ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3144C3-5EFF-6344-23DB-A78B47383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01" y="1554480"/>
            <a:ext cx="5688479" cy="30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20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ПРОВЕНАНС ПО ПРОФЕССИЯМ И СТРАНАМ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где виден статус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медицина: регистр и лицензия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инженерия: титул и ответственность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наука: публикации и лаборатории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IT: портфолио, репозитории, рынок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РФ слабее там, где сигнал стал внешним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54859" y="1501140"/>
            <a:ext cx="3147893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DC3E67-3C95-4934-B3EA-01C34C2B1779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164C2A0-CCD3-427A-906D-517594FAF279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9C29B4-0C23-4AF6-B51E-650727038782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25F65-42AB-401B-B9F2-51AE138957DC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95E33F-F82F-4B40-A6D6-6B3A59E9EAFA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DB4C5D1-2512-4DFD-BACC-C27ACDB996C4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C13175E-9C1E-462B-9995-931DB70E514D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05B840D-A5A0-44FA-825C-A4DA9A0DF40B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0BE8A20-B4DF-42B6-AB19-26CEDCD9DD49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02 / SECTION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7CBFF47-8ABE-45B4-9EAE-332D05E28B69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AGENDA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28767D6-A6CB-4571-82D0-C4A76D829CC6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6228678" cy="274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01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рамка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: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четыре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актора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три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времени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02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база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: 177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сигналов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2020–2026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03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биографии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: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провенанс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→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статус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04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параметры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стран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: США / РФ /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Китай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/ ОАЭ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05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российская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развилка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E658C86-09ED-4040-9FE7-A47715C46B4E}"/>
              </a:ext>
            </a:extLst>
          </p:cNvPr>
          <p:cNvSpPr>
            <a:spLocks noGrp="1"/>
          </p:cNvSpPr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11000" b="1">
                <a:solidFill>
                  <a:srgbClr val="FFB070"/>
                </a:solidFill>
                <a:latin typeface="Cambria"/>
                <a:ea typeface="Cambria"/>
                <a:cs typeface="Cambria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DC3E67-3C95-4934-B3EA-01C34C2B1779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164C2A0-CCD3-427A-906D-517594FAF279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9C29B4-0C23-4AF6-B51E-650727038782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25F65-42AB-401B-B9F2-51AE138957DC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95E33F-F82F-4B40-A6D6-6B3A59E9EAFA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DB4C5D1-2512-4DFD-BACC-C27ACDB996C4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C13175E-9C1E-462B-9995-931DB70E514D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05B840D-A5A0-44FA-825C-A4DA9A0DF40B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0BE8A20-B4DF-42B6-AB19-26CEDCD9DD49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22 / SECTION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7CBFF47-8ABE-45B4-9EAE-332D05E28B69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D: СЕМЬ СИМПТОМОВ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28767D6-A6CB-4571-82D0-C4A76D829CC6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5486400" cy="274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01 · вход сужается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02 · рутинное посредничество дешевеет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03 · работа выглядит готовой, но требует проверки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04 · провенанс схлопывается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05 · детектор не создаёт доверия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06 · сокращения и дефицит идут вместе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07 · готовую компетенцию покупают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E658C86-09ED-4040-9FE7-A47715C46B4E}"/>
              </a:ext>
            </a:extLst>
          </p:cNvPr>
          <p:cNvSpPr>
            <a:spLocks noGrp="1"/>
          </p:cNvSpPr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11000" b="1">
                <a:solidFill>
                  <a:srgbClr val="FFB070"/>
                </a:solidFill>
                <a:latin typeface="Cambria"/>
                <a:ea typeface="Cambria"/>
                <a:cs typeface="Cambria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23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ГРАНИЦЫ АКТОРОВ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границы решения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один актор меняет параметры другого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работодатель экономит сейчас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образование теряет проверку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сотрудник теряет траекторию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государство видит эффект с задержкой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492919" y="1409700"/>
            <a:ext cx="385386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24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ПЕТЛЯ СИМПТОМОВ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замыкание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вход сужается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посредничество дешевеет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проверка дорожает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провенанс схлопывается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дефицит и сокращения идут вместе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демпфер — измеримый переход в средний уровень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77475" y="1390650"/>
            <a:ext cx="3056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25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A1: ГДЕ СЖИМАЕТСЯ ПОСРЕДНИЧЕСТВО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43456" y="1581150"/>
            <a:ext cx="5638038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26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A1: КАКИЕ ПРОБЕЛЫ ЗАКРЫТЫ СТРАНАМИ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32837" y="1581150"/>
            <a:ext cx="7259276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DC3E67-3C95-4934-B3EA-01C34C2B1779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164C2A0-CCD3-427A-906D-517594FAF279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9C29B4-0C23-4AF6-B51E-650727038782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25F65-42AB-401B-B9F2-51AE138957DC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95E33F-F82F-4B40-A6D6-6B3A59E9EAFA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DB4C5D1-2512-4DFD-BACC-C27ACDB996C4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C13175E-9C1E-462B-9995-931DB70E514D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05B840D-A5A0-44FA-825C-A4DA9A0DF40B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0BE8A20-B4DF-42B6-AB19-26CEDCD9DD49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27 / SECTION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7CBFF47-8ABE-45B4-9EAE-332D05E28B69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РОССИЙСКАЯ РАЗВИЛКА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28767D6-A6CB-4571-82D0-C4A76D829CC6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5486400" cy="274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01 · ИИ-шок концентрируется в крупных структурах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02 · малый бизнес рискует перестать быть школой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03 · главный дефицит — наставники, а не только начинающие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04 · закупки и контракты могут финансировать обучение</a:t>
            </a:r>
          </a:p>
          <a:p>
            <a:pPr marL="0" indent="0">
              <a:spcAft>
                <a:spcPts val="600"/>
              </a:spcAft>
              <a:buNone/>
            </a:pPr>
            <a:r>
              <a:rPr sz="18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05 · импорт таланта не должен заменять локальное выращивание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E658C86-09ED-4040-9FE7-A47715C46B4E}"/>
              </a:ext>
            </a:extLst>
          </p:cNvPr>
          <p:cNvSpPr>
            <a:spLocks noGrp="1"/>
          </p:cNvSpPr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11000" b="1">
                <a:solidFill>
                  <a:srgbClr val="FFB070"/>
                </a:solidFill>
                <a:latin typeface="Cambria"/>
                <a:ea typeface="Cambria"/>
                <a:cs typeface="Cambria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6E3B9F-2526-4A63-A3CD-1A459C1A7F9A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B07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C623CBF-0CAF-4E18-96BC-D250F31C1A07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B07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789D998-6CE6-4FB9-85A0-5C6BB2E29C83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848456B-8373-42E3-8879-E14CC09B5FC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3351BB8-A720-4E6D-99B4-ADB72405956E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FFB07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CF9D191-26CF-4838-8091-90EE68158013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0D7E7F0-44FC-40F7-BE63-6043ABAE6FE4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5006012-961D-4807-BB33-3E6468A1A3E0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C901662-4260-4948-9AC0-7B6B619C32BC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A06B4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</a:rPr>
              <a:t>— SLIDE 15 / STAT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89B6479D-38EA-409C-92AB-74A5CC79CD77}"/>
              </a:ext>
            </a:extLst>
          </p:cNvPr>
          <p:cNvSpPr>
            <a:spLocks noGrp="1"/>
          </p:cNvSpPr>
          <p:nvPr/>
        </p:nvSpPr>
        <p:spPr>
          <a:xfrm>
            <a:off x="548640" y="1280160"/>
            <a:ext cx="8046720" cy="20116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0" b="1" i="0" u="none" strike="noStrike" kern="1200" cap="none" spc="0" normalizeH="0" baseline="0" noProof="0">
                <a:ln>
                  <a:noFill/>
                </a:ln>
                <a:solidFill>
                  <a:srgbClr val="F8E0B8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≈800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F79D3FED-9A7F-48D6-BCB8-7C5F95138F9E}"/>
              </a:ext>
            </a:extLst>
          </p:cNvPr>
          <p:cNvSpPr>
            <a:spLocks noGrp="1"/>
          </p:cNvSpPr>
          <p:nvPr/>
        </p:nvSpPr>
        <p:spPr>
          <a:xfrm>
            <a:off x="548640" y="338328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E8C898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</a:rPr>
              <a:t>сокращение штата Софтлайн за Q3 2025–Q1 2026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EDDE186-3BBF-4392-8F4C-622953F5185E}"/>
              </a:ext>
            </a:extLst>
          </p:cNvPr>
          <p:cNvSpPr>
            <a:spLocks noGrp="1"/>
          </p:cNvSpPr>
          <p:nvPr/>
        </p:nvSpPr>
        <p:spPr>
          <a:xfrm>
            <a:off x="548640" y="379476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1" u="none" strike="noStrike" kern="1200" cap="none" spc="0" normalizeH="0" baseline="0" noProof="0">
                <a:ln>
                  <a:noFill/>
                </a:ln>
                <a:solidFill>
                  <a:srgbClr val="FFB07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</a:rPr>
              <a:t>Российский аналог Oracle-case: оборот Q1 2026 вырос на 5% г/г, а среди причин оптимизации названы ИИ в рутинных процессах, M&amp;A-интеграция и оценка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74286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6E3B9F-2526-4A63-A3CD-1A459C1A7F9A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C623CBF-0CAF-4E18-96BC-D250F31C1A07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789D998-6CE6-4FB9-85A0-5C6BB2E29C83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848456B-8373-42E3-8879-E14CC09B5FC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3351BB8-A720-4E6D-99B4-ADB72405956E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CF9D191-26CF-4838-8091-90EE68158013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0D7E7F0-44FC-40F7-BE63-6043ABAE6FE4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5006012-961D-4807-BB33-3E6468A1A3E0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C901662-4260-4948-9AC0-7B6B619C32BC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28 / STAT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89B6479D-38EA-409C-92AB-74A5CC79CD77}"/>
              </a:ext>
            </a:extLst>
          </p:cNvPr>
          <p:cNvSpPr>
            <a:spLocks noGrp="1"/>
          </p:cNvSpPr>
          <p:nvPr/>
        </p:nvSpPr>
        <p:spPr>
          <a:xfrm>
            <a:off x="548640" y="1280160"/>
            <a:ext cx="8046720" cy="20116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40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4,8→14,9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F79D3FED-9A7F-48D6-BCB8-7C5F95138F9E}"/>
              </a:ext>
            </a:extLst>
          </p:cNvPr>
          <p:cNvSpPr>
            <a:spLocks noGrp="1"/>
          </p:cNvSpPr>
          <p:nvPr/>
        </p:nvSpPr>
        <p:spPr>
          <a:xfrm>
            <a:off x="548640" y="338328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6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ИИ-решения в РФ: средний уровень → крупные 500+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EDDE186-3BBF-4392-8F4C-622953F5185E}"/>
              </a:ext>
            </a:extLst>
          </p:cNvPr>
          <p:cNvSpPr>
            <a:spLocks noGrp="1"/>
          </p:cNvSpPr>
          <p:nvPr/>
        </p:nvSpPr>
        <p:spPr>
          <a:xfrm>
            <a:off x="548640" y="379476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100" i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ВШЭ ИСИЭЗ: распространение ИИ в РФ концентрировано; среди пользователей ИИ 15% говорят о снижении численности, 63% — об отсутствии влияния на штат. Это перестройка, не доказательство массовой замены.</a:t>
            </a:r>
          </a:p>
        </p:txBody>
      </p:sp>
    </p:spTree>
    <p:extLst>
      <p:ext uri="{BB962C8B-B14F-4D97-AF65-F5344CB8AC3E}">
        <p14:creationId xmlns:p14="http://schemas.microsoft.com/office/powerpoint/2010/main" val="306631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29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РФ: ЗАДАЧА НА 7–10 ЛЕТ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ставка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закрыть узкое место наставничества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привязать льготы и закупки к обучению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мерить переход начинающий → средний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удерживать старших как мультипликаторов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не подменять обучение импортом готовых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608765" y="1390650"/>
            <a:ext cx="276517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79CC27A-BC6E-4E50-A9C5-F5CADBCF9925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9D4E741-9B08-418E-A4A9-B48BB71ACA86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6064898-4707-40B1-8866-42628D88E0F6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A0F3F6F-4A10-4C09-9B94-414AAADD6D5E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6CFDF91-899D-46BD-9EF5-4B0729C8ACC3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2DCDFC8-3969-4B38-B34F-7CB72FDDB240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AC558C7C-49D2-4833-A080-D5A528F00D8A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CCF28776-68E2-4FEE-958B-2C7A85D4A242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40296BD2-180C-4ACD-8CFD-00760A46A2B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30 / END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DC08998-413D-40BA-8C98-9F31DD6860EE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8046720" cy="2286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60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?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75E5AEBF-0024-470D-BB07-B8A5D18FBF8C}"/>
              </a:ext>
            </a:extLst>
          </p:cNvPr>
          <p:cNvSpPr>
            <a:spLocks noGrp="1"/>
          </p:cNvSpPr>
          <p:nvPr/>
        </p:nvSpPr>
        <p:spPr>
          <a:xfrm>
            <a:off x="548640" y="370332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ЧТО ИЗМЕРИТЬ ПЕРВЫМ: ПЕРЕХОД НАЧИНАЮЩИЙ → СРЕДНИЙ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6452C981-B616-47E3-9F5E-C49484438ED0}"/>
              </a:ext>
            </a:extLst>
          </p:cNvPr>
          <p:cNvSpPr>
            <a:spLocks noGrp="1"/>
          </p:cNvSpPr>
          <p:nvPr/>
        </p:nvSpPr>
        <p:spPr>
          <a:xfrm>
            <a:off x="548640" y="4160520"/>
            <a:ext cx="804672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1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github.com/scadastrangelove/profgames · t.me/aiakyn · #profgames</a:t>
            </a:r>
          </a:p>
        </p:txBody>
      </p:sp>
    </p:spTree>
    <p:extLst>
      <p:ext uri="{BB962C8B-B14F-4D97-AF65-F5344CB8AC3E}">
        <p14:creationId xmlns:p14="http://schemas.microsoft.com/office/powerpoint/2010/main" val="209652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6E3B9F-2526-4A63-A3CD-1A459C1A7F9A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C623CBF-0CAF-4E18-96BC-D250F31C1A07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789D998-6CE6-4FB9-85A0-5C6BB2E29C83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848456B-8373-42E3-8879-E14CC09B5FC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3351BB8-A720-4E6D-99B4-ADB72405956E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CF9D191-26CF-4838-8091-90EE68158013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0D7E7F0-44FC-40F7-BE63-6043ABAE6FE4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5006012-961D-4807-BB33-3E6468A1A3E0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C901662-4260-4948-9AC0-7B6B619C32BC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03 / STAT —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EDDE186-3BBF-4392-8F4C-622953F5185E}"/>
              </a:ext>
            </a:extLst>
          </p:cNvPr>
          <p:cNvSpPr>
            <a:spLocks noGrp="1"/>
          </p:cNvSpPr>
          <p:nvPr/>
        </p:nvSpPr>
        <p:spPr>
          <a:xfrm>
            <a:off x="539496" y="4310165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События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2020–2026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с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датой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, primary URL,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уровнем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доказательств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A/B/C/D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и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машинной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базой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profgames_ai_signals.jsonl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+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factcheck.json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0DD1CC-5115-9C4E-3F4B-A13C20BB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" y="601801"/>
            <a:ext cx="7772400" cy="36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DC3E67-3C95-4934-B3EA-01C34C2B1779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164C2A0-CCD3-427A-906D-517594FAF279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9C29B4-0C23-4AF6-B51E-650727038782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25F65-42AB-401B-B9F2-51AE138957DC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95E33F-F82F-4B40-A6D6-6B3A59E9EAFA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DB4C5D1-2512-4DFD-BACC-C27ACDB996C4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C13175E-9C1E-462B-9995-931DB70E514D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05B840D-A5A0-44FA-825C-A4DA9A0DF40B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0BE8A20-B4DF-42B6-AB19-26CEDCD9DD49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04 / SECTION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7CBFF47-8ABE-45B4-9EAE-332D05E28B69}"/>
              </a:ext>
            </a:extLst>
          </p:cNvPr>
          <p:cNvSpPr>
            <a:spLocks noGrp="1"/>
          </p:cNvSpPr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РАМКА ЦИКЛА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28767D6-A6CB-4571-82D0-C4A76D829CC6}"/>
              </a:ext>
            </a:extLst>
          </p:cNvPr>
          <p:cNvSpPr>
            <a:spLocks noGrp="1"/>
          </p:cNvSpPr>
          <p:nvPr/>
        </p:nvSpPr>
        <p:spPr>
          <a:xfrm>
            <a:off x="548640" y="1774115"/>
            <a:ext cx="8927054" cy="274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01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не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«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исчезнут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профессии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»,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а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истончается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канал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подготовки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02 · ИИ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меняет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цену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первых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задач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цену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сигналов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03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провенанс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становится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главным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переводчиком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статуса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04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страны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отличаются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параметрами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,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а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не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отдельной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теорией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05 ·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диагностика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нужна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до</a:t>
            </a:r>
            <a:r>
              <a:rPr sz="18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8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рецептов</a:t>
            </a:r>
            <a:endParaRPr sz="18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05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СЦЕПЛЕННЫЙ КРИЗИС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 dirty="0" err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механизм</a:t>
            </a:r>
            <a:endParaRPr sz="1400" b="1" dirty="0">
              <a:solidFill>
                <a:srgbClr val="F8E0B8"/>
              </a:solidFill>
              <a:latin typeface="Courier New"/>
              <a:ea typeface="Courier New"/>
              <a:cs typeface="Courier New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39" y="2194560"/>
            <a:ext cx="6685869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вход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в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профессию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сужается</a:t>
            </a:r>
            <a:endParaRPr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сигналы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дешевеют</a:t>
            </a:r>
            <a:endParaRPr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посредничество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сжимается</a:t>
            </a:r>
            <a:endParaRPr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государство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видит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проблему</a:t>
            </a:r>
            <a:r>
              <a:rPr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поздно</a:t>
            </a:r>
            <a:endParaRPr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54880" y="1555849"/>
            <a:ext cx="4267200" cy="20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06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ЧЕТЫРЕ АКТОРА / ТРИ ВРЕМЕНИ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акторы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работодатель: цена обучения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сотрудник: видимый провенанс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образование: проверка компетенции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государство: правила и горизонт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посредники: регистры, палаты, сети</a:t>
            </a: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горизонты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короткий: эффективность квартала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средний: карьерная лестница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длинный: воспроизводство профессии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плохие сценарии часто дешевле</a:t>
            </a:r>
          </a:p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хорошие требуют институций</a:t>
            </a:r>
          </a:p>
        </p:txBody>
      </p:sp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6E3B9F-2526-4A63-A3CD-1A459C1A7F9A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C623CBF-0CAF-4E18-96BC-D250F31C1A07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789D998-6CE6-4FB9-85A0-5C6BB2E29C83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848456B-8373-42E3-8879-E14CC09B5FC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3351BB8-A720-4E6D-99B4-ADB72405956E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CF9D191-26CF-4838-8091-90EE68158013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0D7E7F0-44FC-40F7-BE63-6043ABAE6FE4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5006012-961D-4807-BB33-3E6468A1A3E0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C901662-4260-4948-9AC0-7B6B619C32BC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07 / STAT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89B6479D-38EA-409C-92AB-74A5CC79CD77}"/>
              </a:ext>
            </a:extLst>
          </p:cNvPr>
          <p:cNvSpPr>
            <a:spLocks noGrp="1"/>
          </p:cNvSpPr>
          <p:nvPr/>
        </p:nvSpPr>
        <p:spPr>
          <a:xfrm>
            <a:off x="548640" y="1280160"/>
            <a:ext cx="8046720" cy="20116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40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A/B/C/D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F79D3FED-9A7F-48D6-BCB8-7C5F95138F9E}"/>
              </a:ext>
            </a:extLst>
          </p:cNvPr>
          <p:cNvSpPr>
            <a:spLocks noGrp="1"/>
          </p:cNvSpPr>
          <p:nvPr/>
        </p:nvSpPr>
        <p:spPr>
          <a:xfrm>
            <a:off x="548640" y="338328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6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четыре уровня доказательности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EDDE186-3BBF-4392-8F4C-622953F5185E}"/>
              </a:ext>
            </a:extLst>
          </p:cNvPr>
          <p:cNvSpPr>
            <a:spLocks noGrp="1"/>
          </p:cNvSpPr>
          <p:nvPr/>
        </p:nvSpPr>
        <p:spPr>
          <a:xfrm>
            <a:off x="548640" y="3794760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100" i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A — административные данные и каузальные исследования; B — вакансии, опросы, наблюдательные исследования; C — корпоративные кейсы; D — сценарии.</a:t>
            </a:r>
          </a:p>
        </p:txBody>
      </p:sp>
    </p:spTree>
    <p:extLst>
      <p:ext uri="{BB962C8B-B14F-4D97-AF65-F5344CB8AC3E}">
        <p14:creationId xmlns:p14="http://schemas.microsoft.com/office/powerpoint/2010/main" val="30663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6E3B9F-2526-4A63-A3CD-1A459C1A7F9A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C623CBF-0CAF-4E18-96BC-D250F31C1A07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789D998-6CE6-4FB9-85A0-5C6BB2E29C83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848456B-8373-42E3-8879-E14CC09B5FC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3351BB8-A720-4E6D-99B4-ADB72405956E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CF9D191-26CF-4838-8091-90EE68158013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0D7E7F0-44FC-40F7-BE63-6043ABAE6FE4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5006012-961D-4807-BB33-3E6468A1A3E0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C901662-4260-4948-9AC0-7B6B619C32BC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08 / STAT —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EDDE186-3BBF-4392-8F4C-622953F5185E}"/>
              </a:ext>
            </a:extLst>
          </p:cNvPr>
          <p:cNvSpPr>
            <a:spLocks noGrp="1"/>
          </p:cNvSpPr>
          <p:nvPr/>
        </p:nvSpPr>
        <p:spPr>
          <a:xfrm>
            <a:off x="548640" y="4195035"/>
            <a:ext cx="804672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Stanford Digital Economy Lab: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относительное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снижение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у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молодых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работников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в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наиболее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затронутых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ИИ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профессиях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; AI Index 2026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даёт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близкий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software-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сигнал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100" i="1" dirty="0" err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около</a:t>
            </a:r>
            <a:r>
              <a:rPr sz="1100" i="1" dirty="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−20%.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298B4C-9D1C-B1DC-00BE-AE0D3E57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713501"/>
            <a:ext cx="3661480" cy="32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E143C0-11C2-BC9A-6AEC-78AF4F5DE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787" y="645012"/>
            <a:ext cx="3196133" cy="3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E095A6-79BE-47E3-804B-2E36C78BE137}"/>
              </a:ext>
            </a:extLst>
          </p:cNvPr>
          <p:cNvSpPr>
            <a:spLocks noGrp="1"/>
          </p:cNvSpPr>
          <p:nvPr/>
        </p:nvSpPr>
        <p:spPr>
          <a:xfrm>
            <a:off x="38404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PROFGAMES · CYCLE DECK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7E567B0-DEE0-4068-B233-65CB4B973AE8}"/>
              </a:ext>
            </a:extLst>
          </p:cNvPr>
          <p:cNvSpPr>
            <a:spLocks noGrp="1"/>
          </p:cNvSpPr>
          <p:nvPr/>
        </p:nvSpPr>
        <p:spPr>
          <a:xfrm>
            <a:off x="5852160" y="201168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 algn="r">
              <a:buNone/>
            </a:pPr>
            <a:r>
              <a:rPr sz="9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SERVICED 26.05.2026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6B3752-AB18-41D2-B6E4-01F5D19572F7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6350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D217997-1D8E-42D8-A0A1-6386AA688C19}"/>
              </a:ext>
            </a:extLst>
          </p:cNvPr>
          <p:cNvSpPr>
            <a:spLocks noGrp="1"/>
          </p:cNvSpPr>
          <p:nvPr/>
        </p:nvSpPr>
        <p:spPr>
          <a:xfrm>
            <a:off x="365760" y="4686300"/>
            <a:ext cx="8412480" cy="0"/>
          </a:xfrm>
          <a:prstGeom prst="line">
            <a:avLst/>
          </a:prstGeom>
          <a:noFill/>
          <a:ln w="9525">
            <a:solidFill>
              <a:srgbClr val="A06B4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5C9713-22D6-4530-A80C-4FD9F2C2A3F9}"/>
              </a:ext>
            </a:extLst>
          </p:cNvPr>
          <p:cNvSpPr>
            <a:spLocks noGrp="1"/>
          </p:cNvSpPr>
          <p:nvPr/>
        </p:nvSpPr>
        <p:spPr>
          <a:xfrm>
            <a:off x="384048" y="477774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▶ #PROFGAMES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983328D-85FF-4811-9098-CBE49B389C3A}"/>
              </a:ext>
            </a:extLst>
          </p:cNvPr>
          <p:cNvSpPr>
            <a:spLocks noGrp="1"/>
          </p:cNvSpPr>
          <p:nvPr/>
        </p:nvSpPr>
        <p:spPr>
          <a:xfrm>
            <a:off x="8183880" y="45720"/>
            <a:ext cx="118872" cy="118872"/>
          </a:xfrm>
          <a:prstGeom prst="ellipse">
            <a:avLst/>
          </a:prstGeom>
          <a:solidFill>
            <a:srgbClr val="FF803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445B798-9E01-4A98-B37C-98866A507699}"/>
              </a:ext>
            </a:extLst>
          </p:cNvPr>
          <p:cNvSpPr>
            <a:spLocks noGrp="1"/>
          </p:cNvSpPr>
          <p:nvPr/>
        </p:nvSpPr>
        <p:spPr>
          <a:xfrm>
            <a:off x="8385048" y="45720"/>
            <a:ext cx="118872" cy="118872"/>
          </a:xfrm>
          <a:prstGeom prst="ellipse">
            <a:avLst/>
          </a:prstGeom>
          <a:solidFill>
            <a:srgbClr val="FF8030">
              <a:alpha val="5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6318E6-7E18-4920-A075-8825F2EF9454}"/>
              </a:ext>
            </a:extLst>
          </p:cNvPr>
          <p:cNvSpPr>
            <a:spLocks noGrp="1"/>
          </p:cNvSpPr>
          <p:nvPr/>
        </p:nvSpPr>
        <p:spPr>
          <a:xfrm>
            <a:off x="8586216" y="45720"/>
            <a:ext cx="118872" cy="118872"/>
          </a:xfrm>
          <a:prstGeom prst="ellipse">
            <a:avLst/>
          </a:prstGeom>
          <a:solidFill>
            <a:srgbClr val="FF8030">
              <a:alpha val="4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58BFD64-C349-4732-B2C9-21791CD6FD05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800">
                <a:solidFill>
                  <a:srgbClr val="A06B40"/>
                </a:solidFill>
                <a:latin typeface="Courier New"/>
                <a:ea typeface="Courier New"/>
                <a:cs typeface="Courier New"/>
              </a:rPr>
              <a:t>— SLIDE 09 / TWO COLUMNS —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0DFB62B-67AA-41D3-A74A-3295CF0586DC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2200" b="1">
                <a:solidFill>
                  <a:srgbClr val="F8E0B8"/>
                </a:solidFill>
                <a:latin typeface="Cambria"/>
                <a:ea typeface="Cambria"/>
                <a:cs typeface="Cambria"/>
              </a:rPr>
              <a:t>ПОСРЕДНИЧЕСТВО СЖИМАЕТСЯ НЕРАВНОМЕРНО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C84939-3A4A-4AFB-8F49-6BCC7BCE051F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8E0B8"/>
                </a:solidFill>
                <a:latin typeface="Courier New"/>
                <a:ea typeface="Courier New"/>
                <a:cs typeface="Courier New"/>
              </a:rPr>
              <a:t>главный сдвиг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B12FE3C-E814-479F-AEF3-93D629C8B035}"/>
              </a:ext>
            </a:extLst>
          </p:cNvPr>
          <p:cNvSpPr>
            <a:spLocks noGrp="1"/>
          </p:cNvSpPr>
          <p:nvPr/>
        </p:nvSpPr>
        <p:spPr>
          <a:xfrm>
            <a:off x="548639" y="2194560"/>
            <a:ext cx="4542093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сильнее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всего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бьёт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по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переводу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саммаризации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координация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сжимается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,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но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не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исчезает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право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решения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и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доверие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требуют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человека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·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регуляторика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становится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нижним</a:t>
            </a:r>
            <a:r>
              <a:rPr sz="1400" dirty="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1400" dirty="0" err="1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ограничителем</a:t>
            </a:r>
            <a:endParaRPr sz="1400" dirty="0">
              <a:solidFill>
                <a:srgbClr val="E8C898"/>
              </a:solidFill>
              <a:latin typeface="Courier New"/>
              <a:ea typeface="Courier New"/>
              <a:cs typeface="Courier New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03DD496-4D07-4DFE-972B-B526CFF29040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A06B40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B5B8FDC-41DF-4C7D-AFBE-9AEC1BB6349E}"/>
              </a:ext>
            </a:extLst>
          </p:cNvPr>
          <p:cNvSpPr>
            <a:spLocks noGrp="1"/>
          </p:cNvSpPr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buNone/>
            </a:pPr>
            <a:r>
              <a:rPr sz="1400" b="1">
                <a:solidFill>
                  <a:srgbClr val="FFB070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F4E1D75-06AE-4C5F-B21D-568D207EFEC2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indent="0">
              <a:spcAft>
                <a:spcPts val="400"/>
              </a:spcAft>
              <a:buNone/>
            </a:pPr>
            <a:r>
              <a:rPr sz="1400">
                <a:solidFill>
                  <a:srgbClr val="E8C898"/>
                </a:solidFill>
                <a:latin typeface="Courier New"/>
                <a:ea typeface="Courier New"/>
                <a:cs typeface="Courier New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7CD775-DEA0-AFA1-48AB-AFFDF7C01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18" y="1577340"/>
            <a:ext cx="3504621" cy="29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1474</Words>
  <Application>Microsoft Macintosh PowerPoint</Application>
  <DocSecurity>0</DocSecurity>
  <PresentationFormat>On-screen Show (16:9)</PresentationFormat>
  <Paragraphs>313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Cambria</vt:lpstr>
      <vt:lpstr>Courier New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Microsoft Office User</cp:lastModifiedBy>
  <cp:revision>4</cp:revision>
  <cp:lastPrinted>2026-05-26T06:41:01Z</cp:lastPrinted>
  <dcterms:created xsi:type="dcterms:W3CDTF">2026-05-25T21:38:14Z</dcterms:created>
  <dcterms:modified xsi:type="dcterms:W3CDTF">2026-05-26T06:41:10Z</dcterms:modified>
</cp:coreProperties>
</file>